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146847765" r:id="rId8"/>
    <p:sldId id="259" r:id="rId9"/>
    <p:sldId id="260" r:id="rId10"/>
    <p:sldId id="2146847767"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7E9F2-71ED-4161-92A8-7547FD5C2181}" v="13" dt="2024-06-11T07:01:11.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ama Ammar" userId="60750b36-a6d1-4f19-b121-e62d5d0f456d" providerId="ADAL" clId="{2707E9F2-71ED-4161-92A8-7547FD5C2181}"/>
    <pc:docChg chg="custSel addSld delSld modSld">
      <pc:chgData name="Osama Ammar" userId="60750b36-a6d1-4f19-b121-e62d5d0f456d" providerId="ADAL" clId="{2707E9F2-71ED-4161-92A8-7547FD5C2181}" dt="2024-06-11T07:01:11.441" v="2102"/>
      <pc:docMkLst>
        <pc:docMk/>
      </pc:docMkLst>
      <pc:sldChg chg="addSp delSp modSp mod">
        <pc:chgData name="Osama Ammar" userId="60750b36-a6d1-4f19-b121-e62d5d0f456d" providerId="ADAL" clId="{2707E9F2-71ED-4161-92A8-7547FD5C2181}" dt="2024-06-11T06:59:56.278" v="2086" actId="34135"/>
        <pc:sldMkLst>
          <pc:docMk/>
          <pc:sldMk cId="3014662216" sldId="256"/>
        </pc:sldMkLst>
        <pc:spChg chg="mod">
          <ac:chgData name="Osama Ammar" userId="60750b36-a6d1-4f19-b121-e62d5d0f456d" providerId="ADAL" clId="{2707E9F2-71ED-4161-92A8-7547FD5C2181}" dt="2024-06-10T09:36:54.089" v="17" actId="20577"/>
          <ac:spMkLst>
            <pc:docMk/>
            <pc:sldMk cId="3014662216" sldId="256"/>
            <ac:spMk id="11" creationId="{A3DCCC46-E1C5-48D0-FD34-DF07D488FB35}"/>
          </ac:spMkLst>
        </pc:spChg>
        <pc:picChg chg="add mod">
          <ac:chgData name="Osama Ammar" userId="60750b36-a6d1-4f19-b121-e62d5d0f456d" providerId="ADAL" clId="{2707E9F2-71ED-4161-92A8-7547FD5C2181}" dt="2024-06-11T06:59:56.278" v="2086" actId="34135"/>
          <ac:picMkLst>
            <pc:docMk/>
            <pc:sldMk cId="3014662216" sldId="256"/>
            <ac:picMk id="3" creationId="{23BF832F-DEA9-2F60-F15C-F7900F876D32}"/>
          </ac:picMkLst>
        </pc:picChg>
        <pc:picChg chg="del">
          <ac:chgData name="Osama Ammar" userId="60750b36-a6d1-4f19-b121-e62d5d0f456d" providerId="ADAL" clId="{2707E9F2-71ED-4161-92A8-7547FD5C2181}" dt="2024-06-11T06:58:16.943" v="2076" actId="478"/>
          <ac:picMkLst>
            <pc:docMk/>
            <pc:sldMk cId="3014662216" sldId="256"/>
            <ac:picMk id="7" creationId="{6BAE9374-99E0-12F5-5322-8E011F494D66}"/>
          </ac:picMkLst>
        </pc:picChg>
      </pc:sldChg>
      <pc:sldChg chg="addSp delSp modSp mod">
        <pc:chgData name="Osama Ammar" userId="60750b36-a6d1-4f19-b121-e62d5d0f456d" providerId="ADAL" clId="{2707E9F2-71ED-4161-92A8-7547FD5C2181}" dt="2024-06-11T07:01:11.441" v="2102"/>
        <pc:sldMkLst>
          <pc:docMk/>
          <pc:sldMk cId="454336271" sldId="257"/>
        </pc:sldMkLst>
        <pc:picChg chg="add mod">
          <ac:chgData name="Osama Ammar" userId="60750b36-a6d1-4f19-b121-e62d5d0f456d" providerId="ADAL" clId="{2707E9F2-71ED-4161-92A8-7547FD5C2181}" dt="2024-06-11T07:01:11.441" v="2102"/>
          <ac:picMkLst>
            <pc:docMk/>
            <pc:sldMk cId="454336271" sldId="257"/>
            <ac:picMk id="4" creationId="{DB61BA7F-C00D-A70F-8CED-E0312D156E6D}"/>
          </ac:picMkLst>
        </pc:picChg>
        <pc:picChg chg="del">
          <ac:chgData name="Osama Ammar" userId="60750b36-a6d1-4f19-b121-e62d5d0f456d" providerId="ADAL" clId="{2707E9F2-71ED-4161-92A8-7547FD5C2181}" dt="2024-06-11T07:01:10.563" v="2101" actId="478"/>
          <ac:picMkLst>
            <pc:docMk/>
            <pc:sldMk cId="454336271" sldId="257"/>
            <ac:picMk id="9" creationId="{FBD85CB6-9AB1-4E9D-379F-5853D12BE4B7}"/>
          </ac:picMkLst>
        </pc:picChg>
      </pc:sldChg>
      <pc:sldChg chg="addSp delSp modSp mod">
        <pc:chgData name="Osama Ammar" userId="60750b36-a6d1-4f19-b121-e62d5d0f456d" providerId="ADAL" clId="{2707E9F2-71ED-4161-92A8-7547FD5C2181}" dt="2024-06-11T07:01:06.473" v="2100"/>
        <pc:sldMkLst>
          <pc:docMk/>
          <pc:sldMk cId="1808111505" sldId="258"/>
        </pc:sldMkLst>
        <pc:spChg chg="mod">
          <ac:chgData name="Osama Ammar" userId="60750b36-a6d1-4f19-b121-e62d5d0f456d" providerId="ADAL" clId="{2707E9F2-71ED-4161-92A8-7547FD5C2181}" dt="2024-06-10T10:50:21.292" v="2075" actId="207"/>
          <ac:spMkLst>
            <pc:docMk/>
            <pc:sldMk cId="1808111505" sldId="258"/>
            <ac:spMk id="3" creationId="{F0285554-A5EA-D551-D472-9FBD606A267A}"/>
          </ac:spMkLst>
        </pc:spChg>
        <pc:picChg chg="add mod">
          <ac:chgData name="Osama Ammar" userId="60750b36-a6d1-4f19-b121-e62d5d0f456d" providerId="ADAL" clId="{2707E9F2-71ED-4161-92A8-7547FD5C2181}" dt="2024-06-11T07:01:06.473" v="2100"/>
          <ac:picMkLst>
            <pc:docMk/>
            <pc:sldMk cId="1808111505" sldId="258"/>
            <ac:picMk id="4" creationId="{E015E06F-183E-2C34-15B3-2F99FFA3A265}"/>
          </ac:picMkLst>
        </pc:picChg>
        <pc:picChg chg="del">
          <ac:chgData name="Osama Ammar" userId="60750b36-a6d1-4f19-b121-e62d5d0f456d" providerId="ADAL" clId="{2707E9F2-71ED-4161-92A8-7547FD5C2181}" dt="2024-06-11T07:01:04.009" v="2099" actId="478"/>
          <ac:picMkLst>
            <pc:docMk/>
            <pc:sldMk cId="1808111505" sldId="258"/>
            <ac:picMk id="9" creationId="{FBD85CB6-9AB1-4E9D-379F-5853D12BE4B7}"/>
          </ac:picMkLst>
        </pc:picChg>
      </pc:sldChg>
      <pc:sldChg chg="addSp delSp modSp mod">
        <pc:chgData name="Osama Ammar" userId="60750b36-a6d1-4f19-b121-e62d5d0f456d" providerId="ADAL" clId="{2707E9F2-71ED-4161-92A8-7547FD5C2181}" dt="2024-06-11T07:00:59.625" v="2098"/>
        <pc:sldMkLst>
          <pc:docMk/>
          <pc:sldMk cId="2906462763" sldId="259"/>
        </pc:sldMkLst>
        <pc:spChg chg="mod">
          <ac:chgData name="Osama Ammar" userId="60750b36-a6d1-4f19-b121-e62d5d0f456d" providerId="ADAL" clId="{2707E9F2-71ED-4161-92A8-7547FD5C2181}" dt="2024-06-10T09:52:08.620" v="2013" actId="207"/>
          <ac:spMkLst>
            <pc:docMk/>
            <pc:sldMk cId="2906462763" sldId="259"/>
            <ac:spMk id="3" creationId="{F0285554-A5EA-D551-D472-9FBD606A267A}"/>
          </ac:spMkLst>
        </pc:spChg>
        <pc:picChg chg="add mod">
          <ac:chgData name="Osama Ammar" userId="60750b36-a6d1-4f19-b121-e62d5d0f456d" providerId="ADAL" clId="{2707E9F2-71ED-4161-92A8-7547FD5C2181}" dt="2024-06-11T07:00:59.625" v="2098"/>
          <ac:picMkLst>
            <pc:docMk/>
            <pc:sldMk cId="2906462763" sldId="259"/>
            <ac:picMk id="4" creationId="{144A5CAC-3AB0-90C3-9996-64E84AF6B3BD}"/>
          </ac:picMkLst>
        </pc:picChg>
        <pc:picChg chg="del">
          <ac:chgData name="Osama Ammar" userId="60750b36-a6d1-4f19-b121-e62d5d0f456d" providerId="ADAL" clId="{2707E9F2-71ED-4161-92A8-7547FD5C2181}" dt="2024-06-11T07:00:58.794" v="2097" actId="478"/>
          <ac:picMkLst>
            <pc:docMk/>
            <pc:sldMk cId="2906462763" sldId="259"/>
            <ac:picMk id="9" creationId="{FBD85CB6-9AB1-4E9D-379F-5853D12BE4B7}"/>
          </ac:picMkLst>
        </pc:picChg>
      </pc:sldChg>
      <pc:sldChg chg="addSp delSp modSp mod">
        <pc:chgData name="Osama Ammar" userId="60750b36-a6d1-4f19-b121-e62d5d0f456d" providerId="ADAL" clId="{2707E9F2-71ED-4161-92A8-7547FD5C2181}" dt="2024-06-11T07:00:56.249" v="2096"/>
        <pc:sldMkLst>
          <pc:docMk/>
          <pc:sldMk cId="1366546062" sldId="260"/>
        </pc:sldMkLst>
        <pc:spChg chg="mod">
          <ac:chgData name="Osama Ammar" userId="60750b36-a6d1-4f19-b121-e62d5d0f456d" providerId="ADAL" clId="{2707E9F2-71ED-4161-92A8-7547FD5C2181}" dt="2024-06-10T09:45:24.930" v="951" actId="20577"/>
          <ac:spMkLst>
            <pc:docMk/>
            <pc:sldMk cId="1366546062" sldId="260"/>
            <ac:spMk id="3" creationId="{F0285554-A5EA-D551-D472-9FBD606A267A}"/>
          </ac:spMkLst>
        </pc:spChg>
        <pc:spChg chg="mod">
          <ac:chgData name="Osama Ammar" userId="60750b36-a6d1-4f19-b121-e62d5d0f456d" providerId="ADAL" clId="{2707E9F2-71ED-4161-92A8-7547FD5C2181}" dt="2024-06-10T09:45:12.617" v="923" actId="20577"/>
          <ac:spMkLst>
            <pc:docMk/>
            <pc:sldMk cId="1366546062" sldId="260"/>
            <ac:spMk id="6" creationId="{E8122735-4B6A-E9BB-BEDC-B71BEF4F9492}"/>
          </ac:spMkLst>
        </pc:spChg>
        <pc:picChg chg="add mod">
          <ac:chgData name="Osama Ammar" userId="60750b36-a6d1-4f19-b121-e62d5d0f456d" providerId="ADAL" clId="{2707E9F2-71ED-4161-92A8-7547FD5C2181}" dt="2024-06-11T07:00:56.249" v="2096"/>
          <ac:picMkLst>
            <pc:docMk/>
            <pc:sldMk cId="1366546062" sldId="260"/>
            <ac:picMk id="4" creationId="{A74EC2D4-6733-75A2-8094-91DEB7061CBC}"/>
          </ac:picMkLst>
        </pc:picChg>
        <pc:picChg chg="del">
          <ac:chgData name="Osama Ammar" userId="60750b36-a6d1-4f19-b121-e62d5d0f456d" providerId="ADAL" clId="{2707E9F2-71ED-4161-92A8-7547FD5C2181}" dt="2024-06-11T07:00:55.369" v="2095" actId="478"/>
          <ac:picMkLst>
            <pc:docMk/>
            <pc:sldMk cId="1366546062" sldId="260"/>
            <ac:picMk id="9" creationId="{FBD85CB6-9AB1-4E9D-379F-5853D12BE4B7}"/>
          </ac:picMkLst>
        </pc:picChg>
      </pc:sldChg>
      <pc:sldChg chg="addSp modSp mod">
        <pc:chgData name="Osama Ammar" userId="60750b36-a6d1-4f19-b121-e62d5d0f456d" providerId="ADAL" clId="{2707E9F2-71ED-4161-92A8-7547FD5C2181}" dt="2024-06-11T06:59:49.824" v="2085" actId="34135"/>
        <pc:sldMkLst>
          <pc:docMk/>
          <pc:sldMk cId="3868091373" sldId="261"/>
        </pc:sldMkLst>
        <pc:picChg chg="add mod">
          <ac:chgData name="Osama Ammar" userId="60750b36-a6d1-4f19-b121-e62d5d0f456d" providerId="ADAL" clId="{2707E9F2-71ED-4161-92A8-7547FD5C2181}" dt="2024-06-11T06:59:49.824" v="2085" actId="34135"/>
          <ac:picMkLst>
            <pc:docMk/>
            <pc:sldMk cId="3868091373" sldId="261"/>
            <ac:picMk id="3" creationId="{479B886F-5A40-BF67-5867-E83578FB69C3}"/>
          </ac:picMkLst>
        </pc:picChg>
      </pc:sldChg>
      <pc:sldChg chg="add">
        <pc:chgData name="Osama Ammar" userId="60750b36-a6d1-4f19-b121-e62d5d0f456d" providerId="ADAL" clId="{2707E9F2-71ED-4161-92A8-7547FD5C2181}" dt="2024-06-10T09:41:28.392" v="424"/>
        <pc:sldMkLst>
          <pc:docMk/>
          <pc:sldMk cId="588817371" sldId="2146847765"/>
        </pc:sldMkLst>
      </pc:sldChg>
      <pc:sldChg chg="new del">
        <pc:chgData name="Osama Ammar" userId="60750b36-a6d1-4f19-b121-e62d5d0f456d" providerId="ADAL" clId="{2707E9F2-71ED-4161-92A8-7547FD5C2181}" dt="2024-06-10T09:45:47.241" v="954" actId="47"/>
        <pc:sldMkLst>
          <pc:docMk/>
          <pc:sldMk cId="3512270548" sldId="2146847766"/>
        </pc:sldMkLst>
      </pc:sldChg>
      <pc:sldChg chg="addSp delSp modSp add mod">
        <pc:chgData name="Osama Ammar" userId="60750b36-a6d1-4f19-b121-e62d5d0f456d" providerId="ADAL" clId="{2707E9F2-71ED-4161-92A8-7547FD5C2181}" dt="2024-06-11T07:00:49.116" v="2094" actId="1076"/>
        <pc:sldMkLst>
          <pc:docMk/>
          <pc:sldMk cId="3293476192" sldId="2146847767"/>
        </pc:sldMkLst>
        <pc:spChg chg="mod">
          <ac:chgData name="Osama Ammar" userId="60750b36-a6d1-4f19-b121-e62d5d0f456d" providerId="ADAL" clId="{2707E9F2-71ED-4161-92A8-7547FD5C2181}" dt="2024-06-10T09:45:57.002" v="982" actId="20577"/>
          <ac:spMkLst>
            <pc:docMk/>
            <pc:sldMk cId="3293476192" sldId="2146847767"/>
            <ac:spMk id="2" creationId="{87DC3CDC-225C-6BBE-AE98-893651D96B74}"/>
          </ac:spMkLst>
        </pc:spChg>
        <pc:spChg chg="mod">
          <ac:chgData name="Osama Ammar" userId="60750b36-a6d1-4f19-b121-e62d5d0f456d" providerId="ADAL" clId="{2707E9F2-71ED-4161-92A8-7547FD5C2181}" dt="2024-06-10T09:50:25.796" v="1845" actId="1076"/>
          <ac:spMkLst>
            <pc:docMk/>
            <pc:sldMk cId="3293476192" sldId="2146847767"/>
            <ac:spMk id="3" creationId="{F0285554-A5EA-D551-D472-9FBD606A267A}"/>
          </ac:spMkLst>
        </pc:spChg>
        <pc:spChg chg="del">
          <ac:chgData name="Osama Ammar" userId="60750b36-a6d1-4f19-b121-e62d5d0f456d" providerId="ADAL" clId="{2707E9F2-71ED-4161-92A8-7547FD5C2181}" dt="2024-06-10T09:46:00.810" v="983" actId="478"/>
          <ac:spMkLst>
            <pc:docMk/>
            <pc:sldMk cId="3293476192" sldId="2146847767"/>
            <ac:spMk id="6" creationId="{E8122735-4B6A-E9BB-BEDC-B71BEF4F9492}"/>
          </ac:spMkLst>
        </pc:spChg>
        <pc:picChg chg="add del mod">
          <ac:chgData name="Osama Ammar" userId="60750b36-a6d1-4f19-b121-e62d5d0f456d" providerId="ADAL" clId="{2707E9F2-71ED-4161-92A8-7547FD5C2181}" dt="2024-06-11T07:00:38.419" v="2089" actId="478"/>
          <ac:picMkLst>
            <pc:docMk/>
            <pc:sldMk cId="3293476192" sldId="2146847767"/>
            <ac:picMk id="6" creationId="{E4F45159-E916-FD48-5A20-7F0C473877F4}"/>
          </ac:picMkLst>
        </pc:picChg>
        <pc:picChg chg="del">
          <ac:chgData name="Osama Ammar" userId="60750b36-a6d1-4f19-b121-e62d5d0f456d" providerId="ADAL" clId="{2707E9F2-71ED-4161-92A8-7547FD5C2181}" dt="2024-06-11T07:00:30.920" v="2087" actId="478"/>
          <ac:picMkLst>
            <pc:docMk/>
            <pc:sldMk cId="3293476192" sldId="2146847767"/>
            <ac:picMk id="9" creationId="{FBD85CB6-9AB1-4E9D-379F-5853D12BE4B7}"/>
          </ac:picMkLst>
        </pc:picChg>
        <pc:picChg chg="add mod">
          <ac:chgData name="Osama Ammar" userId="60750b36-a6d1-4f19-b121-e62d5d0f456d" providerId="ADAL" clId="{2707E9F2-71ED-4161-92A8-7547FD5C2181}" dt="2024-06-11T07:00:49.116" v="2094" actId="1076"/>
          <ac:picMkLst>
            <pc:docMk/>
            <pc:sldMk cId="3293476192" sldId="2146847767"/>
            <ac:picMk id="10" creationId="{F6D9A5C3-6402-1658-BF3E-B5785223E0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6A53C-C030-480E-93FF-83EDDE4534E5}" type="datetimeFigureOut">
              <a:rPr lang="en-GB" smtClean="0"/>
              <a:t>11/06/2024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6610B-24A3-4CD1-B36D-5F9EAEF033C4}" type="slidenum">
              <a:rPr lang="en-GB" smtClean="0"/>
              <a:t>‹#›</a:t>
            </a:fld>
            <a:endParaRPr lang="en-GB"/>
          </a:p>
        </p:txBody>
      </p:sp>
    </p:spTree>
    <p:extLst>
      <p:ext uri="{BB962C8B-B14F-4D97-AF65-F5344CB8AC3E}">
        <p14:creationId xmlns:p14="http://schemas.microsoft.com/office/powerpoint/2010/main" val="182596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these words: </a:t>
            </a:r>
          </a:p>
          <a:p>
            <a:endParaRPr lang="en-GB" dirty="0"/>
          </a:p>
          <a:p>
            <a:pPr marL="171450" indent="-171450">
              <a:buFont typeface="Arial" panose="020B0604020202020204" pitchFamily="34" charset="0"/>
              <a:buChar char="•"/>
            </a:pPr>
            <a:r>
              <a:rPr lang="en-GB" dirty="0"/>
              <a:t>Vision:</a:t>
            </a:r>
          </a:p>
          <a:p>
            <a:pPr marL="628650" lvl="1" indent="-171450">
              <a:buFont typeface="Arial" panose="020B0604020202020204" pitchFamily="34" charset="0"/>
              <a:buChar char="•"/>
            </a:pPr>
            <a:r>
              <a:rPr lang="en-GB" dirty="0"/>
              <a:t>The vision describes the future of EEAST that we want to achieve, having collected evidence and engaged with our people. We want to be clearer about a few things about the future we will create together: </a:t>
            </a:r>
          </a:p>
          <a:p>
            <a:pPr marL="628650" lvl="1" indent="-171450">
              <a:buFont typeface="Arial" panose="020B0604020202020204" pitchFamily="34" charset="0"/>
              <a:buChar char="•"/>
            </a:pPr>
            <a:endParaRPr lang="en-GB" dirty="0"/>
          </a:p>
          <a:p>
            <a:pPr marL="1085850" lvl="2" indent="-171450">
              <a:buFont typeface="Arial" panose="020B0604020202020204" pitchFamily="34" charset="0"/>
              <a:buChar char="•"/>
            </a:pPr>
            <a:r>
              <a:rPr lang="en-GB" b="1" dirty="0"/>
              <a:t>Everyone in the east of England </a:t>
            </a:r>
            <a:r>
              <a:rPr lang="en-GB" dirty="0"/>
              <a:t>– Our future includes a larger and older population living at the edge of the reach of our services. We need to prepare to be able to serve that population and acknowledge that health inequalities must be tackled throughout that population and the services that we provide to everyone, no matter their background. </a:t>
            </a:r>
          </a:p>
          <a:p>
            <a:pPr marL="1085850" lvl="2" indent="-171450">
              <a:buFont typeface="Arial" panose="020B0604020202020204" pitchFamily="34" charset="0"/>
              <a:buChar char="•"/>
            </a:pPr>
            <a:r>
              <a:rPr lang="en-GB" b="1" dirty="0"/>
              <a:t>Connected</a:t>
            </a:r>
            <a:r>
              <a:rPr lang="en-GB" dirty="0"/>
              <a:t> – It is already the case, but will increasingly become the case that EEAST will be delivering only a part of the available urgent and emergency care and instead be the primary agency that helps connect patients to the care closer to home through our health and care partners.</a:t>
            </a:r>
          </a:p>
          <a:p>
            <a:pPr marL="1085850" lvl="2" indent="-171450">
              <a:buFont typeface="Arial" panose="020B0604020202020204" pitchFamily="34" charset="0"/>
              <a:buChar char="•"/>
            </a:pPr>
            <a:r>
              <a:rPr lang="en-GB" b="1" dirty="0"/>
              <a:t>Urgent and emergency care </a:t>
            </a:r>
            <a:r>
              <a:rPr lang="en-GB" dirty="0"/>
              <a:t>– We want to stay focused on urgent and emergency care since that is what we are here to provide. We are asked to help with non-urgent and non-emergency care, but the right thing for us to do is make sure we provide the care that others cannot and direct people to our health and care partners when it is appropriate. </a:t>
            </a:r>
          </a:p>
          <a:p>
            <a:pPr marL="1085850" lvl="2"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Purpose:</a:t>
            </a:r>
          </a:p>
          <a:p>
            <a:pPr marL="628650" lvl="1" indent="-171450">
              <a:buFont typeface="Arial" panose="020B0604020202020204" pitchFamily="34" charset="0"/>
              <a:buChar char="•"/>
            </a:pPr>
            <a:r>
              <a:rPr lang="en-GB" dirty="0"/>
              <a:t>The purpose describes what we are here to do. We wanted to be clearer that our purpose is primarily to care for patients, but to be able to do that, we must also be able to care for our people in ways that make sense to a 24 hour, 365 day a year service. We want to reinforce that our people are as important to us as our patients. </a:t>
            </a:r>
          </a:p>
          <a:p>
            <a:pPr marL="628650" lvl="1"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Goals:</a:t>
            </a:r>
          </a:p>
          <a:p>
            <a:pPr marL="628650" lvl="1" indent="-171450">
              <a:buFont typeface="Arial" panose="020B0604020202020204" pitchFamily="34" charset="0"/>
              <a:buChar char="•"/>
            </a:pPr>
            <a:r>
              <a:rPr lang="en-GB" dirty="0"/>
              <a:t>Our goals are an evolution of the four goals that we already have. Our engagement and evidence suggests that our goals remain the right ones but that we should focus on some particular areas beneath them. We need all of our people, and collaboration with patients, our partners and other stakeholders, to help us achieve these goals.</a:t>
            </a:r>
          </a:p>
          <a:p>
            <a:pPr marL="628650" lvl="1" indent="-171450">
              <a:buFont typeface="Arial" panose="020B0604020202020204" pitchFamily="34" charset="0"/>
              <a:buChar char="•"/>
            </a:pPr>
            <a:r>
              <a:rPr lang="en-GB" b="1" dirty="0"/>
              <a:t>Team EEAST </a:t>
            </a:r>
            <a:r>
              <a:rPr lang="en-GB" dirty="0"/>
              <a:t>– we know that we need to continue the work we have already made progress on to improve our culture, but our engagement is pointing to some important things that we need to do differently. Our people acknowledge that they we engage with them, but they don’t always feel heard – particularly about ideas for how the service should operate. They point to examples where inefficiencies have been introduced because their perspectives where not listened to and also to feeling undervalued. Under this evolved goal we want to especially focus on: listening to our people, learning and development opportunities, work/life balance.</a:t>
            </a:r>
          </a:p>
          <a:p>
            <a:pPr marL="628650" lvl="1" indent="-171450">
              <a:buFont typeface="Arial" panose="020B0604020202020204" pitchFamily="34" charset="0"/>
              <a:buChar char="•"/>
            </a:pPr>
            <a:r>
              <a:rPr lang="en-GB" b="1" dirty="0"/>
              <a:t>Six million lives </a:t>
            </a:r>
            <a:r>
              <a:rPr lang="en-GB" dirty="0"/>
              <a:t>– We have two goals under the banner that recognise that the urgent and emergency care that our patients need is delivered directly by EEAST and by our health and care partners. To give the best possible urgent and emergency care to our population of six million people over 6 counties we need to split our attention to ensuring we deliver outstanding care and that we work in partnership to help connect patients to outstanding care. </a:t>
            </a:r>
          </a:p>
          <a:p>
            <a:pPr marL="628650" lvl="1" indent="-171450">
              <a:buFont typeface="Arial" panose="020B0604020202020204" pitchFamily="34" charset="0"/>
              <a:buChar char="•"/>
            </a:pPr>
            <a:r>
              <a:rPr lang="en-GB" b="1" dirty="0"/>
              <a:t>Fit for the Future </a:t>
            </a:r>
            <a:r>
              <a:rPr lang="en-GB" dirty="0"/>
              <a:t>– We need to tackle two major challenges affecting the whole health service. We must become a totally sustainable organisation, both financially and environmentally.</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Values: </a:t>
            </a:r>
          </a:p>
          <a:p>
            <a:pPr marL="628650" lvl="1" indent="-171450">
              <a:buFont typeface="Arial" panose="020B0604020202020204" pitchFamily="34" charset="0"/>
              <a:buChar char="•"/>
            </a:pPr>
            <a:r>
              <a:rPr lang="en-GB" dirty="0"/>
              <a:t>Our values are not changing. Our engagement suggests that these values remain the right ones. Instead of making changes to them, we want to make sure that these values are lived and upheld by everyone working and volunteering at EEAST by focusing on living and upholding clear behaviours underpinning each value. </a:t>
            </a:r>
          </a:p>
          <a:p>
            <a:pPr marL="628650" lvl="1"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Behaviours:</a:t>
            </a:r>
          </a:p>
          <a:p>
            <a:pPr marL="628650" lvl="1" indent="-171450">
              <a:buFont typeface="Arial" panose="020B0604020202020204" pitchFamily="34" charset="0"/>
              <a:buChar char="•"/>
            </a:pPr>
            <a:r>
              <a:rPr lang="en-GB" dirty="0"/>
              <a:t>As part of our work to improve our culture we have been working on providing clearer behavioural expectations for all our people (professional standards) and separately for our leaders (leadership behaviours). Our evidence from engagement with our people suggests that we should take an opportunity to make sure that these two frameworks are completely aligned. We have developed, based on evidence from our engagement, our leadership behaviours and our professional standards for all staff, a set of behaviours that apply to everyone working and volunteering at EEAST. </a:t>
            </a:r>
          </a:p>
        </p:txBody>
      </p:sp>
      <p:sp>
        <p:nvSpPr>
          <p:cNvPr id="4" name="Slide Number Placeholder 3"/>
          <p:cNvSpPr>
            <a:spLocks noGrp="1"/>
          </p:cNvSpPr>
          <p:nvPr>
            <p:ph type="sldNum" sz="quarter" idx="5"/>
          </p:nvPr>
        </p:nvSpPr>
        <p:spPr/>
        <p:txBody>
          <a:bodyPr/>
          <a:lstStyle/>
          <a:p>
            <a:fld id="{664B9588-A6E5-48AA-8E08-AF8CB008C614}" type="slidenum">
              <a:rPr lang="en-GB" smtClean="0"/>
              <a:t>4</a:t>
            </a:fld>
            <a:endParaRPr lang="en-GB"/>
          </a:p>
        </p:txBody>
      </p:sp>
    </p:spTree>
    <p:extLst>
      <p:ext uri="{BB962C8B-B14F-4D97-AF65-F5344CB8AC3E}">
        <p14:creationId xmlns:p14="http://schemas.microsoft.com/office/powerpoint/2010/main" val="265521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9B31-03D5-B205-5E6C-9880FD0A20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5D0BC59-5887-1FB3-1D75-FCD33A8FA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3E8EA-E6CA-D1D0-833A-91729C9562D8}"/>
              </a:ext>
            </a:extLst>
          </p:cNvPr>
          <p:cNvSpPr>
            <a:spLocks noGrp="1"/>
          </p:cNvSpPr>
          <p:nvPr>
            <p:ph type="dt" sz="half" idx="10"/>
          </p:nvPr>
        </p:nvSpPr>
        <p:spPr/>
        <p:txBody>
          <a:bodyPr/>
          <a:lstStyle/>
          <a:p>
            <a:fld id="{B7AE22CB-9700-4B59-9588-84CDF5FDE4C4}" type="datetimeFigureOut">
              <a:rPr lang="en-GB" smtClean="0"/>
              <a:t>11/06/2024</a:t>
            </a:fld>
            <a:endParaRPr lang="en-GB"/>
          </a:p>
        </p:txBody>
      </p:sp>
      <p:sp>
        <p:nvSpPr>
          <p:cNvPr id="5" name="Footer Placeholder 4">
            <a:extLst>
              <a:ext uri="{FF2B5EF4-FFF2-40B4-BE49-F238E27FC236}">
                <a16:creationId xmlns:a16="http://schemas.microsoft.com/office/drawing/2014/main" id="{0F8DB015-D5C2-7C55-CCED-66DE2CD90E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E8676A-5A11-2F21-B6AE-F0BBB4A575C7}"/>
              </a:ext>
            </a:extLst>
          </p:cNvPr>
          <p:cNvSpPr>
            <a:spLocks noGrp="1"/>
          </p:cNvSpPr>
          <p:nvPr>
            <p:ph type="sldNum" sz="quarter" idx="12"/>
          </p:nvPr>
        </p:nvSpPr>
        <p:spPr/>
        <p:txBody>
          <a:bodyPr/>
          <a:lstStyle/>
          <a:p>
            <a:fld id="{2221762F-7513-4BB5-AFA2-53C274602AC1}" type="slidenum">
              <a:rPr lang="en-GB" smtClean="0"/>
              <a:t>‹#›</a:t>
            </a:fld>
            <a:endParaRPr lang="en-GB"/>
          </a:p>
        </p:txBody>
      </p:sp>
    </p:spTree>
    <p:extLst>
      <p:ext uri="{BB962C8B-B14F-4D97-AF65-F5344CB8AC3E}">
        <p14:creationId xmlns:p14="http://schemas.microsoft.com/office/powerpoint/2010/main" val="199514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00CD-E6B6-BED0-06A7-4E63C8D3236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4178498-FF36-FAED-3311-C153952350D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4DB6F7-D2F0-7C23-B784-96C707266FDF}"/>
              </a:ext>
            </a:extLst>
          </p:cNvPr>
          <p:cNvSpPr>
            <a:spLocks noGrp="1"/>
          </p:cNvSpPr>
          <p:nvPr>
            <p:ph type="dt" sz="half" idx="10"/>
          </p:nvPr>
        </p:nvSpPr>
        <p:spPr/>
        <p:txBody>
          <a:bodyPr/>
          <a:lstStyle/>
          <a:p>
            <a:fld id="{B7AE22CB-9700-4B59-9588-84CDF5FDE4C4}" type="datetimeFigureOut">
              <a:rPr lang="en-GB" smtClean="0"/>
              <a:t>11/06/2024</a:t>
            </a:fld>
            <a:endParaRPr lang="en-GB"/>
          </a:p>
        </p:txBody>
      </p:sp>
      <p:sp>
        <p:nvSpPr>
          <p:cNvPr id="5" name="Footer Placeholder 4">
            <a:extLst>
              <a:ext uri="{FF2B5EF4-FFF2-40B4-BE49-F238E27FC236}">
                <a16:creationId xmlns:a16="http://schemas.microsoft.com/office/drawing/2014/main" id="{CDE2E343-99FB-B6CF-23BE-716FD30426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3F5964-3BEE-19D9-F405-5B1A7428C01F}"/>
              </a:ext>
            </a:extLst>
          </p:cNvPr>
          <p:cNvSpPr>
            <a:spLocks noGrp="1"/>
          </p:cNvSpPr>
          <p:nvPr>
            <p:ph type="sldNum" sz="quarter" idx="12"/>
          </p:nvPr>
        </p:nvSpPr>
        <p:spPr/>
        <p:txBody>
          <a:bodyPr/>
          <a:lstStyle/>
          <a:p>
            <a:fld id="{2221762F-7513-4BB5-AFA2-53C274602AC1}" type="slidenum">
              <a:rPr lang="en-GB" smtClean="0"/>
              <a:t>‹#›</a:t>
            </a:fld>
            <a:endParaRPr lang="en-GB"/>
          </a:p>
        </p:txBody>
      </p:sp>
    </p:spTree>
    <p:extLst>
      <p:ext uri="{BB962C8B-B14F-4D97-AF65-F5344CB8AC3E}">
        <p14:creationId xmlns:p14="http://schemas.microsoft.com/office/powerpoint/2010/main" val="328843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763704-342E-A881-1036-78E02C583A1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130C6F1-9D0F-C9D5-B126-0471C61B35D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EF97694-CEF6-4B35-4E9E-6CEBFF51B266}"/>
              </a:ext>
            </a:extLst>
          </p:cNvPr>
          <p:cNvSpPr>
            <a:spLocks noGrp="1"/>
          </p:cNvSpPr>
          <p:nvPr>
            <p:ph type="dt" sz="half" idx="10"/>
          </p:nvPr>
        </p:nvSpPr>
        <p:spPr/>
        <p:txBody>
          <a:bodyPr/>
          <a:lstStyle/>
          <a:p>
            <a:fld id="{B7AE22CB-9700-4B59-9588-84CDF5FDE4C4}" type="datetimeFigureOut">
              <a:rPr lang="en-GB" smtClean="0"/>
              <a:t>11/06/2024</a:t>
            </a:fld>
            <a:endParaRPr lang="en-GB"/>
          </a:p>
        </p:txBody>
      </p:sp>
      <p:sp>
        <p:nvSpPr>
          <p:cNvPr id="5" name="Footer Placeholder 4">
            <a:extLst>
              <a:ext uri="{FF2B5EF4-FFF2-40B4-BE49-F238E27FC236}">
                <a16:creationId xmlns:a16="http://schemas.microsoft.com/office/drawing/2014/main" id="{E16DDE9B-FC49-02C6-A1EE-D81ABBC3F9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27FC32-05CE-7CD1-82B6-18494881020F}"/>
              </a:ext>
            </a:extLst>
          </p:cNvPr>
          <p:cNvSpPr>
            <a:spLocks noGrp="1"/>
          </p:cNvSpPr>
          <p:nvPr>
            <p:ph type="sldNum" sz="quarter" idx="12"/>
          </p:nvPr>
        </p:nvSpPr>
        <p:spPr/>
        <p:txBody>
          <a:bodyPr/>
          <a:lstStyle/>
          <a:p>
            <a:fld id="{2221762F-7513-4BB5-AFA2-53C274602AC1}" type="slidenum">
              <a:rPr lang="en-GB" smtClean="0"/>
              <a:t>‹#›</a:t>
            </a:fld>
            <a:endParaRPr lang="en-GB"/>
          </a:p>
        </p:txBody>
      </p:sp>
    </p:spTree>
    <p:extLst>
      <p:ext uri="{BB962C8B-B14F-4D97-AF65-F5344CB8AC3E}">
        <p14:creationId xmlns:p14="http://schemas.microsoft.com/office/powerpoint/2010/main" val="705202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ide bar - Narrow - no CT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257406-B1B5-D44D-F102-79038487002E}"/>
              </a:ext>
            </a:extLst>
          </p:cNvPr>
          <p:cNvSpPr/>
          <p:nvPr userDrawn="1"/>
        </p:nvSpPr>
        <p:spPr>
          <a:xfrm>
            <a:off x="8712558" y="0"/>
            <a:ext cx="3479442" cy="6858000"/>
          </a:xfrm>
          <a:prstGeom prst="rect">
            <a:avLst/>
          </a:prstGeom>
          <a:solidFill>
            <a:srgbClr val="F2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2" name="Free-form: Shape 1">
            <a:extLst>
              <a:ext uri="{FF2B5EF4-FFF2-40B4-BE49-F238E27FC236}">
                <a16:creationId xmlns:a16="http://schemas.microsoft.com/office/drawing/2014/main" id="{DF38030D-3775-CE37-E973-754AD26127E6}"/>
              </a:ext>
            </a:extLst>
          </p:cNvPr>
          <p:cNvSpPr/>
          <p:nvPr userDrawn="1"/>
        </p:nvSpPr>
        <p:spPr>
          <a:xfrm>
            <a:off x="-1" y="6379503"/>
            <a:ext cx="469392" cy="305302"/>
          </a:xfrm>
          <a:custGeom>
            <a:avLst/>
            <a:gdLst>
              <a:gd name="connsiteX0" fmla="*/ 0 w 469392"/>
              <a:gd name="connsiteY0" fmla="*/ 0 h 305302"/>
              <a:gd name="connsiteX1" fmla="*/ 138647 w 469392"/>
              <a:gd name="connsiteY1" fmla="*/ 0 h 305302"/>
              <a:gd name="connsiteX2" fmla="*/ 207637 w 469392"/>
              <a:gd name="connsiteY2" fmla="*/ 0 h 305302"/>
              <a:gd name="connsiteX3" fmla="*/ 346284 w 469392"/>
              <a:gd name="connsiteY3" fmla="*/ 0 h 305302"/>
              <a:gd name="connsiteX4" fmla="*/ 346284 w 469392"/>
              <a:gd name="connsiteY4" fmla="*/ 2 h 305302"/>
              <a:gd name="connsiteX5" fmla="*/ 346285 w 469392"/>
              <a:gd name="connsiteY5" fmla="*/ 2 h 305302"/>
              <a:gd name="connsiteX6" fmla="*/ 469392 w 469392"/>
              <a:gd name="connsiteY6" fmla="*/ 152652 h 305302"/>
              <a:gd name="connsiteX7" fmla="*/ 346285 w 469392"/>
              <a:gd name="connsiteY7" fmla="*/ 305302 h 305302"/>
              <a:gd name="connsiteX8" fmla="*/ 346271 w 469392"/>
              <a:gd name="connsiteY8" fmla="*/ 305299 h 305302"/>
              <a:gd name="connsiteX9" fmla="*/ 207652 w 469392"/>
              <a:gd name="connsiteY9" fmla="*/ 305299 h 305302"/>
              <a:gd name="connsiteX10" fmla="*/ 207638 w 469392"/>
              <a:gd name="connsiteY10" fmla="*/ 305302 h 305302"/>
              <a:gd name="connsiteX11" fmla="*/ 207624 w 469392"/>
              <a:gd name="connsiteY11" fmla="*/ 305299 h 305302"/>
              <a:gd name="connsiteX12" fmla="*/ 138647 w 469392"/>
              <a:gd name="connsiteY12" fmla="*/ 305299 h 305302"/>
              <a:gd name="connsiteX13" fmla="*/ 0 w 469392"/>
              <a:gd name="connsiteY13" fmla="*/ 305299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392" h="305302">
                <a:moveTo>
                  <a:pt x="0" y="0"/>
                </a:moveTo>
                <a:lnTo>
                  <a:pt x="138647" y="0"/>
                </a:lnTo>
                <a:lnTo>
                  <a:pt x="207637" y="0"/>
                </a:lnTo>
                <a:lnTo>
                  <a:pt x="346284" y="0"/>
                </a:lnTo>
                <a:lnTo>
                  <a:pt x="346284" y="2"/>
                </a:lnTo>
                <a:lnTo>
                  <a:pt x="346285" y="2"/>
                </a:lnTo>
                <a:cubicBezTo>
                  <a:pt x="414276" y="2"/>
                  <a:pt x="469392" y="68345"/>
                  <a:pt x="469392" y="152652"/>
                </a:cubicBezTo>
                <a:cubicBezTo>
                  <a:pt x="469392" y="236959"/>
                  <a:pt x="414276" y="305302"/>
                  <a:pt x="346285" y="305302"/>
                </a:cubicBezTo>
                <a:lnTo>
                  <a:pt x="346271" y="305299"/>
                </a:lnTo>
                <a:lnTo>
                  <a:pt x="207652" y="305299"/>
                </a:lnTo>
                <a:lnTo>
                  <a:pt x="207638" y="305302"/>
                </a:lnTo>
                <a:lnTo>
                  <a:pt x="207624" y="305299"/>
                </a:lnTo>
                <a:lnTo>
                  <a:pt x="138647" y="305299"/>
                </a:lnTo>
                <a:lnTo>
                  <a:pt x="0" y="305299"/>
                </a:lnTo>
                <a:close/>
              </a:path>
            </a:pathLst>
          </a:custGeom>
          <a:solidFill>
            <a:srgbClr val="D83183"/>
          </a:solidFill>
          <a:ln>
            <a:noFill/>
          </a:ln>
          <a:effectLst>
            <a:outerShdw blurRad="50800" dist="38100" dir="2700000" sx="97000" sy="97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4" name="Slide Number Placeholder 5">
            <a:extLst>
              <a:ext uri="{FF2B5EF4-FFF2-40B4-BE49-F238E27FC236}">
                <a16:creationId xmlns:a16="http://schemas.microsoft.com/office/drawing/2014/main" id="{3CBE288C-ACFB-92E5-155C-397735189A1B}"/>
              </a:ext>
            </a:extLst>
          </p:cNvPr>
          <p:cNvSpPr>
            <a:spLocks noGrp="1"/>
          </p:cNvSpPr>
          <p:nvPr>
            <p:ph type="sldNum" sz="quarter" idx="12"/>
          </p:nvPr>
        </p:nvSpPr>
        <p:spPr>
          <a:xfrm>
            <a:off x="0" y="6385599"/>
            <a:ext cx="562190" cy="299206"/>
          </a:xfrm>
          <a:prstGeom prst="rect">
            <a:avLst/>
          </a:prstGeom>
        </p:spPr>
        <p:txBody>
          <a:bodyPr/>
          <a:lstStyle>
            <a:lvl1pPr algn="l">
              <a:defRPr sz="1200">
                <a:solidFill>
                  <a:schemeClr val="bg1"/>
                </a:solidFill>
              </a:defRPr>
            </a:lvl1pPr>
          </a:lstStyle>
          <a:p>
            <a:fld id="{3C361952-1B7F-4BA5-A119-0192B0A0EB18}" type="slidenum">
              <a:rPr lang="en-GB" smtClean="0"/>
              <a:pPr/>
              <a:t>‹#›</a:t>
            </a:fld>
            <a:endParaRPr lang="en-GB"/>
          </a:p>
        </p:txBody>
      </p:sp>
      <p:sp>
        <p:nvSpPr>
          <p:cNvPr id="7" name="Title 10">
            <a:extLst>
              <a:ext uri="{FF2B5EF4-FFF2-40B4-BE49-F238E27FC236}">
                <a16:creationId xmlns:a16="http://schemas.microsoft.com/office/drawing/2014/main" id="{9E8F2A4C-F8C7-B722-81F0-9F9DA4FDCECE}"/>
              </a:ext>
            </a:extLst>
          </p:cNvPr>
          <p:cNvSpPr>
            <a:spLocks noGrp="1"/>
          </p:cNvSpPr>
          <p:nvPr>
            <p:ph type="title"/>
          </p:nvPr>
        </p:nvSpPr>
        <p:spPr>
          <a:xfrm>
            <a:off x="1607102" y="352428"/>
            <a:ext cx="5944318" cy="502920"/>
          </a:xfrm>
          <a:prstGeom prst="rect">
            <a:avLst/>
          </a:prstGeom>
        </p:spPr>
        <p:txBody>
          <a:bodyPr/>
          <a:lstStyle>
            <a:lvl1pPr>
              <a:defRPr sz="3200" b="1">
                <a:solidFill>
                  <a:srgbClr val="0FB159"/>
                </a:solidFill>
                <a:latin typeface="Open Sans SemiCondensed" pitchFamily="2" charset="0"/>
                <a:ea typeface="Helvetica Neue" panose="02000503000000020004" pitchFamily="2"/>
              </a:defRPr>
            </a:lvl1pPr>
          </a:lstStyle>
          <a:p>
            <a:r>
              <a:rPr lang="en-GB"/>
              <a:t>Click to edit Master title style</a:t>
            </a:r>
          </a:p>
        </p:txBody>
      </p:sp>
      <p:pic>
        <p:nvPicPr>
          <p:cNvPr id="8" name="Picture 7" descr="A blue and white logo on a black background&#10;&#10;Description automatically generated">
            <a:extLst>
              <a:ext uri="{FF2B5EF4-FFF2-40B4-BE49-F238E27FC236}">
                <a16:creationId xmlns:a16="http://schemas.microsoft.com/office/drawing/2014/main" id="{AB596E02-EF85-251A-D342-9082D80771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5764" y="340586"/>
            <a:ext cx="1465440" cy="529033"/>
          </a:xfrm>
          <a:prstGeom prst="rect">
            <a:avLst/>
          </a:prstGeom>
        </p:spPr>
      </p:pic>
      <p:grpSp>
        <p:nvGrpSpPr>
          <p:cNvPr id="9" name="Group 8">
            <a:extLst>
              <a:ext uri="{FF2B5EF4-FFF2-40B4-BE49-F238E27FC236}">
                <a16:creationId xmlns:a16="http://schemas.microsoft.com/office/drawing/2014/main" id="{9536215A-B5A0-9107-1CDD-29169A0FD39A}"/>
              </a:ext>
            </a:extLst>
          </p:cNvPr>
          <p:cNvGrpSpPr/>
          <p:nvPr userDrawn="1"/>
        </p:nvGrpSpPr>
        <p:grpSpPr>
          <a:xfrm>
            <a:off x="231764" y="255963"/>
            <a:ext cx="1214034" cy="546604"/>
            <a:chOff x="562191" y="1512441"/>
            <a:chExt cx="2693294" cy="1212622"/>
          </a:xfrm>
        </p:grpSpPr>
        <p:pic>
          <p:nvPicPr>
            <p:cNvPr id="11" name="Picture 10" descr="A green and black text&#10;&#10;Description automatically generated">
              <a:extLst>
                <a:ext uri="{FF2B5EF4-FFF2-40B4-BE49-F238E27FC236}">
                  <a16:creationId xmlns:a16="http://schemas.microsoft.com/office/drawing/2014/main" id="{B8AC9F26-CB6B-180D-1FF5-943CBD0E18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45" r="55235"/>
            <a:stretch/>
          </p:blipFill>
          <p:spPr>
            <a:xfrm>
              <a:off x="562191" y="1512441"/>
              <a:ext cx="1957344" cy="767668"/>
            </a:xfrm>
            <a:prstGeom prst="rect">
              <a:avLst/>
            </a:prstGeom>
          </p:spPr>
        </p:pic>
        <p:pic>
          <p:nvPicPr>
            <p:cNvPr id="12" name="Picture 11" descr="A green and black text&#10;&#10;Description automatically generated">
              <a:extLst>
                <a:ext uri="{FF2B5EF4-FFF2-40B4-BE49-F238E27FC236}">
                  <a16:creationId xmlns:a16="http://schemas.microsoft.com/office/drawing/2014/main" id="{D7363401-C981-12FE-5EAA-94BF9BDE7AF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4765"/>
            <a:stretch/>
          </p:blipFill>
          <p:spPr>
            <a:xfrm>
              <a:off x="920979" y="1957395"/>
              <a:ext cx="2334506" cy="767668"/>
            </a:xfrm>
            <a:prstGeom prst="rect">
              <a:avLst/>
            </a:prstGeom>
          </p:spPr>
        </p:pic>
      </p:grpSp>
    </p:spTree>
    <p:extLst>
      <p:ext uri="{BB962C8B-B14F-4D97-AF65-F5344CB8AC3E}">
        <p14:creationId xmlns:p14="http://schemas.microsoft.com/office/powerpoint/2010/main" val="3582356797"/>
      </p:ext>
    </p:extLst>
  </p:cSld>
  <p:clrMapOvr>
    <a:masterClrMapping/>
  </p:clrMapOvr>
  <p:extLst>
    <p:ext uri="{DCECCB84-F9BA-43D5-87BE-67443E8EF086}">
      <p15:sldGuideLst xmlns:p15="http://schemas.microsoft.com/office/powerpoint/2012/main">
        <p15:guide id="1" orient="horz" pos="1215">
          <p15:clr>
            <a:srgbClr val="FBAE40"/>
          </p15:clr>
        </p15:guide>
        <p15:guide id="2" pos="682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7473-C2A3-3C7A-615E-2A50BF5315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C3D6FB6-AAF1-27F4-0430-FD1191A67C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ED5DCC-B00D-126D-051D-B95E418D33DC}"/>
              </a:ext>
            </a:extLst>
          </p:cNvPr>
          <p:cNvSpPr>
            <a:spLocks noGrp="1"/>
          </p:cNvSpPr>
          <p:nvPr>
            <p:ph type="dt" sz="half" idx="10"/>
          </p:nvPr>
        </p:nvSpPr>
        <p:spPr/>
        <p:txBody>
          <a:bodyPr/>
          <a:lstStyle/>
          <a:p>
            <a:fld id="{B7AE22CB-9700-4B59-9588-84CDF5FDE4C4}" type="datetimeFigureOut">
              <a:rPr lang="en-GB" smtClean="0"/>
              <a:t>11/06/2024</a:t>
            </a:fld>
            <a:endParaRPr lang="en-GB"/>
          </a:p>
        </p:txBody>
      </p:sp>
      <p:sp>
        <p:nvSpPr>
          <p:cNvPr id="5" name="Footer Placeholder 4">
            <a:extLst>
              <a:ext uri="{FF2B5EF4-FFF2-40B4-BE49-F238E27FC236}">
                <a16:creationId xmlns:a16="http://schemas.microsoft.com/office/drawing/2014/main" id="{4967AF4E-41C4-82C8-4CEF-F203CD4F29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DE2B00-EED6-A312-86FF-C4250FA7B5D9}"/>
              </a:ext>
            </a:extLst>
          </p:cNvPr>
          <p:cNvSpPr>
            <a:spLocks noGrp="1"/>
          </p:cNvSpPr>
          <p:nvPr>
            <p:ph type="sldNum" sz="quarter" idx="12"/>
          </p:nvPr>
        </p:nvSpPr>
        <p:spPr/>
        <p:txBody>
          <a:bodyPr/>
          <a:lstStyle/>
          <a:p>
            <a:fld id="{2221762F-7513-4BB5-AFA2-53C274602AC1}" type="slidenum">
              <a:rPr lang="en-GB" smtClean="0"/>
              <a:t>‹#›</a:t>
            </a:fld>
            <a:endParaRPr lang="en-GB"/>
          </a:p>
        </p:txBody>
      </p:sp>
    </p:spTree>
    <p:extLst>
      <p:ext uri="{BB962C8B-B14F-4D97-AF65-F5344CB8AC3E}">
        <p14:creationId xmlns:p14="http://schemas.microsoft.com/office/powerpoint/2010/main" val="264331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02E4-46E4-8355-D490-432D936807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07FCFC5-7494-5A47-6800-12717374D8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CD9F0D-74F6-04D5-EFBB-F5A06C5656DC}"/>
              </a:ext>
            </a:extLst>
          </p:cNvPr>
          <p:cNvSpPr>
            <a:spLocks noGrp="1"/>
          </p:cNvSpPr>
          <p:nvPr>
            <p:ph type="dt" sz="half" idx="10"/>
          </p:nvPr>
        </p:nvSpPr>
        <p:spPr/>
        <p:txBody>
          <a:bodyPr/>
          <a:lstStyle/>
          <a:p>
            <a:fld id="{B7AE22CB-9700-4B59-9588-84CDF5FDE4C4}" type="datetimeFigureOut">
              <a:rPr lang="en-GB" smtClean="0"/>
              <a:t>11/06/2024</a:t>
            </a:fld>
            <a:endParaRPr lang="en-GB"/>
          </a:p>
        </p:txBody>
      </p:sp>
      <p:sp>
        <p:nvSpPr>
          <p:cNvPr id="5" name="Footer Placeholder 4">
            <a:extLst>
              <a:ext uri="{FF2B5EF4-FFF2-40B4-BE49-F238E27FC236}">
                <a16:creationId xmlns:a16="http://schemas.microsoft.com/office/drawing/2014/main" id="{4FF82C02-E074-B23B-64DB-1234CA2C5A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100A29-181C-1075-55D1-4BA92B67C97A}"/>
              </a:ext>
            </a:extLst>
          </p:cNvPr>
          <p:cNvSpPr>
            <a:spLocks noGrp="1"/>
          </p:cNvSpPr>
          <p:nvPr>
            <p:ph type="sldNum" sz="quarter" idx="12"/>
          </p:nvPr>
        </p:nvSpPr>
        <p:spPr/>
        <p:txBody>
          <a:bodyPr/>
          <a:lstStyle/>
          <a:p>
            <a:fld id="{2221762F-7513-4BB5-AFA2-53C274602AC1}" type="slidenum">
              <a:rPr lang="en-GB" smtClean="0"/>
              <a:t>‹#›</a:t>
            </a:fld>
            <a:endParaRPr lang="en-GB"/>
          </a:p>
        </p:txBody>
      </p:sp>
    </p:spTree>
    <p:extLst>
      <p:ext uri="{BB962C8B-B14F-4D97-AF65-F5344CB8AC3E}">
        <p14:creationId xmlns:p14="http://schemas.microsoft.com/office/powerpoint/2010/main" val="264470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8A6D-4021-17BB-14A5-06231E4C36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EC99A3F-5D19-D5AA-A622-8A539E6BED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1BF409-90BE-5DD3-C950-BE36C1697F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5454BFA-23D5-BB38-9EA3-73E246EE4832}"/>
              </a:ext>
            </a:extLst>
          </p:cNvPr>
          <p:cNvSpPr>
            <a:spLocks noGrp="1"/>
          </p:cNvSpPr>
          <p:nvPr>
            <p:ph type="dt" sz="half" idx="10"/>
          </p:nvPr>
        </p:nvSpPr>
        <p:spPr/>
        <p:txBody>
          <a:bodyPr/>
          <a:lstStyle/>
          <a:p>
            <a:fld id="{B7AE22CB-9700-4B59-9588-84CDF5FDE4C4}" type="datetimeFigureOut">
              <a:rPr lang="en-GB" smtClean="0"/>
              <a:t>11/06/2024</a:t>
            </a:fld>
            <a:endParaRPr lang="en-GB"/>
          </a:p>
        </p:txBody>
      </p:sp>
      <p:sp>
        <p:nvSpPr>
          <p:cNvPr id="6" name="Footer Placeholder 5">
            <a:extLst>
              <a:ext uri="{FF2B5EF4-FFF2-40B4-BE49-F238E27FC236}">
                <a16:creationId xmlns:a16="http://schemas.microsoft.com/office/drawing/2014/main" id="{8F91E968-5023-861F-9AA1-40787D4712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6F39EC-3668-677D-9B6F-19463AB688D5}"/>
              </a:ext>
            </a:extLst>
          </p:cNvPr>
          <p:cNvSpPr>
            <a:spLocks noGrp="1"/>
          </p:cNvSpPr>
          <p:nvPr>
            <p:ph type="sldNum" sz="quarter" idx="12"/>
          </p:nvPr>
        </p:nvSpPr>
        <p:spPr/>
        <p:txBody>
          <a:bodyPr/>
          <a:lstStyle/>
          <a:p>
            <a:fld id="{2221762F-7513-4BB5-AFA2-53C274602AC1}" type="slidenum">
              <a:rPr lang="en-GB" smtClean="0"/>
              <a:t>‹#›</a:t>
            </a:fld>
            <a:endParaRPr lang="en-GB"/>
          </a:p>
        </p:txBody>
      </p:sp>
    </p:spTree>
    <p:extLst>
      <p:ext uri="{BB962C8B-B14F-4D97-AF65-F5344CB8AC3E}">
        <p14:creationId xmlns:p14="http://schemas.microsoft.com/office/powerpoint/2010/main" val="61485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A354-6050-643B-FF43-0C7BE799732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6CF8275-E2C4-A679-14D3-8CDA64A293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C7DBFE3-8858-F65F-8E06-B442F89D0AD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3FC29CA-AAF0-568C-8576-EEF032145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EA02243-9622-BBA5-F904-8338B5722E5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5C34BBB-2562-8971-21A8-B7BDD29A8780}"/>
              </a:ext>
            </a:extLst>
          </p:cNvPr>
          <p:cNvSpPr>
            <a:spLocks noGrp="1"/>
          </p:cNvSpPr>
          <p:nvPr>
            <p:ph type="dt" sz="half" idx="10"/>
          </p:nvPr>
        </p:nvSpPr>
        <p:spPr/>
        <p:txBody>
          <a:bodyPr/>
          <a:lstStyle/>
          <a:p>
            <a:fld id="{B7AE22CB-9700-4B59-9588-84CDF5FDE4C4}" type="datetimeFigureOut">
              <a:rPr lang="en-GB" smtClean="0"/>
              <a:t>11/06/2024</a:t>
            </a:fld>
            <a:endParaRPr lang="en-GB"/>
          </a:p>
        </p:txBody>
      </p:sp>
      <p:sp>
        <p:nvSpPr>
          <p:cNvPr id="8" name="Footer Placeholder 7">
            <a:extLst>
              <a:ext uri="{FF2B5EF4-FFF2-40B4-BE49-F238E27FC236}">
                <a16:creationId xmlns:a16="http://schemas.microsoft.com/office/drawing/2014/main" id="{35422DA8-661F-0D62-FEE5-99A5251F81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FB1EBA-B646-4C8D-FC96-BA3097674928}"/>
              </a:ext>
            </a:extLst>
          </p:cNvPr>
          <p:cNvSpPr>
            <a:spLocks noGrp="1"/>
          </p:cNvSpPr>
          <p:nvPr>
            <p:ph type="sldNum" sz="quarter" idx="12"/>
          </p:nvPr>
        </p:nvSpPr>
        <p:spPr/>
        <p:txBody>
          <a:bodyPr/>
          <a:lstStyle/>
          <a:p>
            <a:fld id="{2221762F-7513-4BB5-AFA2-53C274602AC1}" type="slidenum">
              <a:rPr lang="en-GB" smtClean="0"/>
              <a:t>‹#›</a:t>
            </a:fld>
            <a:endParaRPr lang="en-GB"/>
          </a:p>
        </p:txBody>
      </p:sp>
    </p:spTree>
    <p:extLst>
      <p:ext uri="{BB962C8B-B14F-4D97-AF65-F5344CB8AC3E}">
        <p14:creationId xmlns:p14="http://schemas.microsoft.com/office/powerpoint/2010/main" val="165535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94ED-0EF9-1CF7-75C8-5D672D73497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C3BAF95-421F-6C42-5E89-FCDBB36BDCC0}"/>
              </a:ext>
            </a:extLst>
          </p:cNvPr>
          <p:cNvSpPr>
            <a:spLocks noGrp="1"/>
          </p:cNvSpPr>
          <p:nvPr>
            <p:ph type="dt" sz="half" idx="10"/>
          </p:nvPr>
        </p:nvSpPr>
        <p:spPr/>
        <p:txBody>
          <a:bodyPr/>
          <a:lstStyle/>
          <a:p>
            <a:fld id="{B7AE22CB-9700-4B59-9588-84CDF5FDE4C4}" type="datetimeFigureOut">
              <a:rPr lang="en-GB" smtClean="0"/>
              <a:t>11/06/2024</a:t>
            </a:fld>
            <a:endParaRPr lang="en-GB"/>
          </a:p>
        </p:txBody>
      </p:sp>
      <p:sp>
        <p:nvSpPr>
          <p:cNvPr id="4" name="Footer Placeholder 3">
            <a:extLst>
              <a:ext uri="{FF2B5EF4-FFF2-40B4-BE49-F238E27FC236}">
                <a16:creationId xmlns:a16="http://schemas.microsoft.com/office/drawing/2014/main" id="{6E22031E-98B6-772D-4A1B-063FBE552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BF9B29-3481-2F63-D166-2AB032615D54}"/>
              </a:ext>
            </a:extLst>
          </p:cNvPr>
          <p:cNvSpPr>
            <a:spLocks noGrp="1"/>
          </p:cNvSpPr>
          <p:nvPr>
            <p:ph type="sldNum" sz="quarter" idx="12"/>
          </p:nvPr>
        </p:nvSpPr>
        <p:spPr/>
        <p:txBody>
          <a:bodyPr/>
          <a:lstStyle/>
          <a:p>
            <a:fld id="{2221762F-7513-4BB5-AFA2-53C274602AC1}" type="slidenum">
              <a:rPr lang="en-GB" smtClean="0"/>
              <a:t>‹#›</a:t>
            </a:fld>
            <a:endParaRPr lang="en-GB"/>
          </a:p>
        </p:txBody>
      </p:sp>
    </p:spTree>
    <p:extLst>
      <p:ext uri="{BB962C8B-B14F-4D97-AF65-F5344CB8AC3E}">
        <p14:creationId xmlns:p14="http://schemas.microsoft.com/office/powerpoint/2010/main" val="33647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70C94-D8D1-22E5-8540-5CC5BEA54B03}"/>
              </a:ext>
            </a:extLst>
          </p:cNvPr>
          <p:cNvSpPr>
            <a:spLocks noGrp="1"/>
          </p:cNvSpPr>
          <p:nvPr>
            <p:ph type="dt" sz="half" idx="10"/>
          </p:nvPr>
        </p:nvSpPr>
        <p:spPr/>
        <p:txBody>
          <a:bodyPr/>
          <a:lstStyle/>
          <a:p>
            <a:fld id="{B7AE22CB-9700-4B59-9588-84CDF5FDE4C4}" type="datetimeFigureOut">
              <a:rPr lang="en-GB" smtClean="0"/>
              <a:t>11/06/2024</a:t>
            </a:fld>
            <a:endParaRPr lang="en-GB"/>
          </a:p>
        </p:txBody>
      </p:sp>
      <p:sp>
        <p:nvSpPr>
          <p:cNvPr id="3" name="Footer Placeholder 2">
            <a:extLst>
              <a:ext uri="{FF2B5EF4-FFF2-40B4-BE49-F238E27FC236}">
                <a16:creationId xmlns:a16="http://schemas.microsoft.com/office/drawing/2014/main" id="{1AA6BECA-E80C-2A52-C512-54733F6803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C0E05-3BFD-A747-38E8-C50C89818D38}"/>
              </a:ext>
            </a:extLst>
          </p:cNvPr>
          <p:cNvSpPr>
            <a:spLocks noGrp="1"/>
          </p:cNvSpPr>
          <p:nvPr>
            <p:ph type="sldNum" sz="quarter" idx="12"/>
          </p:nvPr>
        </p:nvSpPr>
        <p:spPr/>
        <p:txBody>
          <a:bodyPr/>
          <a:lstStyle/>
          <a:p>
            <a:fld id="{2221762F-7513-4BB5-AFA2-53C274602AC1}" type="slidenum">
              <a:rPr lang="en-GB" smtClean="0"/>
              <a:t>‹#›</a:t>
            </a:fld>
            <a:endParaRPr lang="en-GB"/>
          </a:p>
        </p:txBody>
      </p:sp>
    </p:spTree>
    <p:extLst>
      <p:ext uri="{BB962C8B-B14F-4D97-AF65-F5344CB8AC3E}">
        <p14:creationId xmlns:p14="http://schemas.microsoft.com/office/powerpoint/2010/main" val="153128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7581-8728-6642-D79B-68B95D8C1B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835A426-7372-57F7-14B2-74662A071A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02BA5A9-477C-DC8E-1D30-6D97B9BD1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03E609-5E74-B5BE-9CBF-EF01BA95ED18}"/>
              </a:ext>
            </a:extLst>
          </p:cNvPr>
          <p:cNvSpPr>
            <a:spLocks noGrp="1"/>
          </p:cNvSpPr>
          <p:nvPr>
            <p:ph type="dt" sz="half" idx="10"/>
          </p:nvPr>
        </p:nvSpPr>
        <p:spPr/>
        <p:txBody>
          <a:bodyPr/>
          <a:lstStyle/>
          <a:p>
            <a:fld id="{B7AE22CB-9700-4B59-9588-84CDF5FDE4C4}" type="datetimeFigureOut">
              <a:rPr lang="en-GB" smtClean="0"/>
              <a:t>11/06/2024</a:t>
            </a:fld>
            <a:endParaRPr lang="en-GB"/>
          </a:p>
        </p:txBody>
      </p:sp>
      <p:sp>
        <p:nvSpPr>
          <p:cNvPr id="6" name="Footer Placeholder 5">
            <a:extLst>
              <a:ext uri="{FF2B5EF4-FFF2-40B4-BE49-F238E27FC236}">
                <a16:creationId xmlns:a16="http://schemas.microsoft.com/office/drawing/2014/main" id="{89DCEA07-D790-883E-DCEE-1A84E92E7E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BFA026-4963-C5C1-6963-75E3B9DC07CD}"/>
              </a:ext>
            </a:extLst>
          </p:cNvPr>
          <p:cNvSpPr>
            <a:spLocks noGrp="1"/>
          </p:cNvSpPr>
          <p:nvPr>
            <p:ph type="sldNum" sz="quarter" idx="12"/>
          </p:nvPr>
        </p:nvSpPr>
        <p:spPr/>
        <p:txBody>
          <a:bodyPr/>
          <a:lstStyle/>
          <a:p>
            <a:fld id="{2221762F-7513-4BB5-AFA2-53C274602AC1}" type="slidenum">
              <a:rPr lang="en-GB" smtClean="0"/>
              <a:t>‹#›</a:t>
            </a:fld>
            <a:endParaRPr lang="en-GB"/>
          </a:p>
        </p:txBody>
      </p:sp>
    </p:spTree>
    <p:extLst>
      <p:ext uri="{BB962C8B-B14F-4D97-AF65-F5344CB8AC3E}">
        <p14:creationId xmlns:p14="http://schemas.microsoft.com/office/powerpoint/2010/main" val="299271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6616-D148-35A7-A61E-CC938684DE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4B3908E-AFC7-766B-F18C-3F715CA557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1A7553-F224-CC12-A4AA-9B185165D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57F0C8-F934-61D3-0DE1-D6E7567EE330}"/>
              </a:ext>
            </a:extLst>
          </p:cNvPr>
          <p:cNvSpPr>
            <a:spLocks noGrp="1"/>
          </p:cNvSpPr>
          <p:nvPr>
            <p:ph type="dt" sz="half" idx="10"/>
          </p:nvPr>
        </p:nvSpPr>
        <p:spPr/>
        <p:txBody>
          <a:bodyPr/>
          <a:lstStyle/>
          <a:p>
            <a:fld id="{B7AE22CB-9700-4B59-9588-84CDF5FDE4C4}" type="datetimeFigureOut">
              <a:rPr lang="en-GB" smtClean="0"/>
              <a:t>11/06/2024</a:t>
            </a:fld>
            <a:endParaRPr lang="en-GB"/>
          </a:p>
        </p:txBody>
      </p:sp>
      <p:sp>
        <p:nvSpPr>
          <p:cNvPr id="6" name="Footer Placeholder 5">
            <a:extLst>
              <a:ext uri="{FF2B5EF4-FFF2-40B4-BE49-F238E27FC236}">
                <a16:creationId xmlns:a16="http://schemas.microsoft.com/office/drawing/2014/main" id="{81A3B769-45AC-9085-9ACE-F5B525B5E8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701E6-4CAE-EEAC-9A60-2B59BDC0CE1E}"/>
              </a:ext>
            </a:extLst>
          </p:cNvPr>
          <p:cNvSpPr>
            <a:spLocks noGrp="1"/>
          </p:cNvSpPr>
          <p:nvPr>
            <p:ph type="sldNum" sz="quarter" idx="12"/>
          </p:nvPr>
        </p:nvSpPr>
        <p:spPr/>
        <p:txBody>
          <a:bodyPr/>
          <a:lstStyle/>
          <a:p>
            <a:fld id="{2221762F-7513-4BB5-AFA2-53C274602AC1}" type="slidenum">
              <a:rPr lang="en-GB" smtClean="0"/>
              <a:t>‹#›</a:t>
            </a:fld>
            <a:endParaRPr lang="en-GB"/>
          </a:p>
        </p:txBody>
      </p:sp>
    </p:spTree>
    <p:extLst>
      <p:ext uri="{BB962C8B-B14F-4D97-AF65-F5344CB8AC3E}">
        <p14:creationId xmlns:p14="http://schemas.microsoft.com/office/powerpoint/2010/main" val="124706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83AF8-FABF-637C-7FA0-16C7D4BEDD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07AE205-8DA2-1542-E0E6-5BEE1C791F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975E991-4DD5-E5B5-4D5B-BB6306459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AE22CB-9700-4B59-9588-84CDF5FDE4C4}" type="datetimeFigureOut">
              <a:rPr lang="en-GB" smtClean="0"/>
              <a:t>11/06/2024</a:t>
            </a:fld>
            <a:endParaRPr lang="en-GB"/>
          </a:p>
        </p:txBody>
      </p:sp>
      <p:sp>
        <p:nvSpPr>
          <p:cNvPr id="5" name="Footer Placeholder 4">
            <a:extLst>
              <a:ext uri="{FF2B5EF4-FFF2-40B4-BE49-F238E27FC236}">
                <a16:creationId xmlns:a16="http://schemas.microsoft.com/office/drawing/2014/main" id="{D9FF8649-8CB6-9A94-59DA-8C3482088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8D03B54-ED17-C447-4259-F808F12453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21762F-7513-4BB5-AFA2-53C274602AC1}" type="slidenum">
              <a:rPr lang="en-GB" smtClean="0"/>
              <a:t>‹#›</a:t>
            </a:fld>
            <a:endParaRPr lang="en-GB"/>
          </a:p>
        </p:txBody>
      </p:sp>
    </p:spTree>
    <p:extLst>
      <p:ext uri="{BB962C8B-B14F-4D97-AF65-F5344CB8AC3E}">
        <p14:creationId xmlns:p14="http://schemas.microsoft.com/office/powerpoint/2010/main" val="4275490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upport@clevertogether.com"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EDA69B-3C4F-309C-9D11-FCC87AC60160}"/>
              </a:ext>
            </a:extLst>
          </p:cNvPr>
          <p:cNvSpPr txBox="1"/>
          <p:nvPr/>
        </p:nvSpPr>
        <p:spPr>
          <a:xfrm>
            <a:off x="268941" y="556513"/>
            <a:ext cx="6096000" cy="2800767"/>
          </a:xfrm>
          <a:prstGeom prst="rect">
            <a:avLst/>
          </a:prstGeom>
          <a:noFill/>
        </p:spPr>
        <p:txBody>
          <a:bodyPr wrap="square">
            <a:spAutoFit/>
          </a:bodyPr>
          <a:lstStyle/>
          <a:p>
            <a:r>
              <a:rPr lang="en-GB" sz="4400" dirty="0">
                <a:solidFill>
                  <a:srgbClr val="00B050"/>
                </a:solidFill>
                <a:latin typeface="Roboto Slab" pitchFamily="2" charset="0"/>
                <a:ea typeface="Roboto Slab" pitchFamily="2" charset="0"/>
                <a:cs typeface="Roboto Slab" pitchFamily="2" charset="0"/>
              </a:rPr>
              <a:t>Your guide to help your team engage with the Online Conversation</a:t>
            </a:r>
            <a:endParaRPr lang="en-GB" sz="4400" dirty="0">
              <a:solidFill>
                <a:srgbClr val="00B050"/>
              </a:solidFill>
            </a:endParaRPr>
          </a:p>
        </p:txBody>
      </p:sp>
      <p:sp>
        <p:nvSpPr>
          <p:cNvPr id="11" name="TextBox 10">
            <a:extLst>
              <a:ext uri="{FF2B5EF4-FFF2-40B4-BE49-F238E27FC236}">
                <a16:creationId xmlns:a16="http://schemas.microsoft.com/office/drawing/2014/main" id="{A3DCCC46-E1C5-48D0-FD34-DF07D488FB35}"/>
              </a:ext>
            </a:extLst>
          </p:cNvPr>
          <p:cNvSpPr txBox="1"/>
          <p:nvPr/>
        </p:nvSpPr>
        <p:spPr>
          <a:xfrm>
            <a:off x="7333129" y="753736"/>
            <a:ext cx="4787153" cy="3231654"/>
          </a:xfrm>
          <a:prstGeom prst="rect">
            <a:avLst/>
          </a:prstGeom>
          <a:noFill/>
        </p:spPr>
        <p:txBody>
          <a:bodyPr wrap="square" rtlCol="0">
            <a:spAutoFit/>
          </a:bodyPr>
          <a:lstStyle/>
          <a:p>
            <a:pPr algn="ctr"/>
            <a:r>
              <a:rPr lang="en-GB" sz="2400" b="1" dirty="0">
                <a:latin typeface="Roboto Slab" pitchFamily="2" charset="0"/>
                <a:ea typeface="Roboto Slab" pitchFamily="2" charset="0"/>
                <a:cs typeface="Roboto Slab" pitchFamily="2" charset="0"/>
              </a:rPr>
              <a:t>Live from </a:t>
            </a:r>
          </a:p>
          <a:p>
            <a:pPr algn="ctr"/>
            <a:r>
              <a:rPr lang="en-GB" sz="2400" dirty="0">
                <a:solidFill>
                  <a:srgbClr val="00B050"/>
                </a:solidFill>
                <a:latin typeface="Roboto Slab" pitchFamily="2" charset="0"/>
                <a:ea typeface="Roboto Slab" pitchFamily="2" charset="0"/>
                <a:cs typeface="Roboto Slab" pitchFamily="2" charset="0"/>
              </a:rPr>
              <a:t>11 June</a:t>
            </a:r>
            <a:endParaRPr lang="en-GB" sz="2400" dirty="0">
              <a:latin typeface="Roboto Slab" pitchFamily="2" charset="0"/>
              <a:ea typeface="Roboto Slab" pitchFamily="2" charset="0"/>
              <a:cs typeface="Roboto Slab" pitchFamily="2" charset="0"/>
            </a:endParaRPr>
          </a:p>
          <a:p>
            <a:pPr algn="ctr"/>
            <a:r>
              <a:rPr lang="en-GB" sz="2400" dirty="0">
                <a:latin typeface="Roboto Slab" pitchFamily="2" charset="0"/>
                <a:ea typeface="Roboto Slab" pitchFamily="2" charset="0"/>
                <a:cs typeface="Roboto Slab" pitchFamily="2" charset="0"/>
              </a:rPr>
              <a:t>to </a:t>
            </a:r>
          </a:p>
          <a:p>
            <a:pPr algn="ctr"/>
            <a:r>
              <a:rPr lang="en-GB" sz="2400" dirty="0">
                <a:solidFill>
                  <a:srgbClr val="00B050"/>
                </a:solidFill>
                <a:latin typeface="Roboto Slab" pitchFamily="2" charset="0"/>
                <a:ea typeface="Roboto Slab" pitchFamily="2" charset="0"/>
                <a:cs typeface="Roboto Slab" pitchFamily="2" charset="0"/>
              </a:rPr>
              <a:t>25 June</a:t>
            </a:r>
            <a:endParaRPr lang="en-GB" sz="2400" b="1" dirty="0">
              <a:solidFill>
                <a:srgbClr val="00B050"/>
              </a:solidFill>
            </a:endParaRPr>
          </a:p>
          <a:p>
            <a:pPr algn="ctr"/>
            <a:endParaRPr lang="en-GB" sz="2400" b="1" dirty="0">
              <a:solidFill>
                <a:srgbClr val="00B050"/>
              </a:solidFill>
            </a:endParaRPr>
          </a:p>
          <a:p>
            <a:pPr algn="ctr"/>
            <a:r>
              <a:rPr lang="en-GB" sz="2400" b="1" dirty="0"/>
              <a:t>Join the conversation at</a:t>
            </a:r>
          </a:p>
          <a:p>
            <a:pPr algn="ctr"/>
            <a:r>
              <a:rPr lang="en-GB" sz="2400" b="1" dirty="0">
                <a:solidFill>
                  <a:srgbClr val="00B050"/>
                </a:solidFill>
              </a:rPr>
              <a:t>eeast.clevertogether.com</a:t>
            </a:r>
          </a:p>
          <a:p>
            <a:endParaRPr lang="en-GB" b="1" dirty="0"/>
          </a:p>
          <a:p>
            <a:pPr algn="ctr"/>
            <a:endParaRPr lang="en-GB" dirty="0">
              <a:latin typeface="Roboto Slab" pitchFamily="2" charset="0"/>
              <a:ea typeface="Roboto Slab" pitchFamily="2" charset="0"/>
              <a:cs typeface="Roboto Slab" pitchFamily="2" charset="0"/>
            </a:endParaRPr>
          </a:p>
        </p:txBody>
      </p:sp>
      <p:pic>
        <p:nvPicPr>
          <p:cNvPr id="3" name="Graphic 2">
            <a:extLst>
              <a:ext uri="{FF2B5EF4-FFF2-40B4-BE49-F238E27FC236}">
                <a16:creationId xmlns:a16="http://schemas.microsoft.com/office/drawing/2014/main" id="{23BF832F-DEA9-2F60-F15C-F7900F876D3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495800"/>
            <a:ext cx="12192000" cy="2438400"/>
          </a:xfrm>
          <a:prstGeom prst="rect">
            <a:avLst/>
          </a:prstGeom>
        </p:spPr>
      </p:pic>
    </p:spTree>
    <p:extLst>
      <p:ext uri="{BB962C8B-B14F-4D97-AF65-F5344CB8AC3E}">
        <p14:creationId xmlns:p14="http://schemas.microsoft.com/office/powerpoint/2010/main" val="301466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3CDC-225C-6BBE-AE98-893651D96B74}"/>
              </a:ext>
            </a:extLst>
          </p:cNvPr>
          <p:cNvSpPr>
            <a:spLocks noGrp="1"/>
          </p:cNvSpPr>
          <p:nvPr>
            <p:ph type="title"/>
          </p:nvPr>
        </p:nvSpPr>
        <p:spPr/>
        <p:txBody>
          <a:bodyPr/>
          <a:lstStyle/>
          <a:p>
            <a:r>
              <a:rPr lang="en-GB" dirty="0">
                <a:solidFill>
                  <a:srgbClr val="00B050"/>
                </a:solidFill>
                <a:latin typeface="Roboto Slab" pitchFamily="2" charset="0"/>
                <a:ea typeface="Roboto Slab" pitchFamily="2" charset="0"/>
                <a:cs typeface="Roboto Slab" pitchFamily="2" charset="0"/>
              </a:rPr>
              <a:t>Why this is important now</a:t>
            </a:r>
          </a:p>
        </p:txBody>
      </p:sp>
      <p:sp>
        <p:nvSpPr>
          <p:cNvPr id="3" name="Content Placeholder 2">
            <a:extLst>
              <a:ext uri="{FF2B5EF4-FFF2-40B4-BE49-F238E27FC236}">
                <a16:creationId xmlns:a16="http://schemas.microsoft.com/office/drawing/2014/main" id="{F0285554-A5EA-D551-D472-9FBD606A267A}"/>
              </a:ext>
            </a:extLst>
          </p:cNvPr>
          <p:cNvSpPr>
            <a:spLocks noGrp="1"/>
          </p:cNvSpPr>
          <p:nvPr>
            <p:ph idx="1"/>
          </p:nvPr>
        </p:nvSpPr>
        <p:spPr/>
        <p:txBody>
          <a:bodyPr/>
          <a:lstStyle/>
          <a:p>
            <a:pPr marL="0" indent="0">
              <a:buNone/>
            </a:pPr>
            <a:r>
              <a:rPr lang="en-GB" sz="1800" kern="100" dirty="0">
                <a:effectLst/>
                <a:latin typeface="Roboto Slab" pitchFamily="2" charset="0"/>
                <a:ea typeface="Roboto Slab" pitchFamily="2" charset="0"/>
                <a:cs typeface="Roboto Slab" pitchFamily="2" charset="0"/>
              </a:rPr>
              <a:t>We are in the final year of our Trust’s current five-year strategy, so it is time for us to think about how we’re doing, how we want our future to look, and what we need to do to get there. </a:t>
            </a:r>
          </a:p>
          <a:p>
            <a:pPr marL="0" indent="0">
              <a:buNone/>
            </a:pPr>
            <a:endParaRPr lang="en-GB" sz="1800" kern="100" dirty="0">
              <a:effectLst/>
              <a:latin typeface="Roboto Slab" pitchFamily="2" charset="0"/>
              <a:ea typeface="Roboto Slab" pitchFamily="2" charset="0"/>
              <a:cs typeface="Roboto Slab" pitchFamily="2" charset="0"/>
            </a:endParaRPr>
          </a:p>
          <a:p>
            <a:pPr marL="0" indent="0">
              <a:buNone/>
            </a:pPr>
            <a:r>
              <a:rPr lang="en-GB" sz="1800" kern="100" dirty="0">
                <a:effectLst/>
                <a:latin typeface="Roboto Slab" pitchFamily="2" charset="0"/>
                <a:ea typeface="Roboto Slab" pitchFamily="2" charset="0"/>
                <a:cs typeface="Roboto Slab" pitchFamily="2" charset="0"/>
              </a:rPr>
              <a:t>Together, we have worked hard to improve both the experience of working at EEAST and the care we provide. We can be proud of our achievements so far. There are signs we are on the right track, but there is more to do.</a:t>
            </a:r>
          </a:p>
          <a:p>
            <a:pPr marL="0" indent="0">
              <a:buNone/>
            </a:pPr>
            <a:endParaRPr lang="en-GB" sz="1800" kern="100" dirty="0">
              <a:latin typeface="Roboto Slab" pitchFamily="2" charset="0"/>
              <a:ea typeface="Roboto Slab" pitchFamily="2" charset="0"/>
              <a:cs typeface="Roboto Slab" pitchFamily="2" charset="0"/>
            </a:endParaRPr>
          </a:p>
          <a:p>
            <a:pPr marL="0" indent="0">
              <a:buNone/>
            </a:pPr>
            <a:r>
              <a:rPr lang="en-GB" sz="1800" kern="100" dirty="0">
                <a:effectLst/>
                <a:latin typeface="Roboto Slab" pitchFamily="2" charset="0"/>
                <a:ea typeface="Roboto Slab" pitchFamily="2" charset="0"/>
                <a:cs typeface="Roboto Slab" pitchFamily="2" charset="0"/>
              </a:rPr>
              <a:t>The </a:t>
            </a:r>
            <a:r>
              <a:rPr lang="en-GB" sz="1800" b="1" kern="100" dirty="0">
                <a:solidFill>
                  <a:srgbClr val="00B050"/>
                </a:solidFill>
                <a:effectLst/>
                <a:latin typeface="Roboto Slab" pitchFamily="2" charset="0"/>
                <a:ea typeface="Roboto Slab" pitchFamily="2" charset="0"/>
                <a:cs typeface="Roboto Slab" pitchFamily="2" charset="0"/>
              </a:rPr>
              <a:t>EEAST Strategy 2025-30 Conversation</a:t>
            </a:r>
            <a:r>
              <a:rPr lang="en-GB" sz="1800" kern="100" dirty="0">
                <a:solidFill>
                  <a:srgbClr val="00B050"/>
                </a:solidFill>
                <a:effectLst/>
                <a:latin typeface="Roboto Slab" pitchFamily="2" charset="0"/>
                <a:ea typeface="Roboto Slab" pitchFamily="2" charset="0"/>
                <a:cs typeface="Roboto Slab" pitchFamily="2" charset="0"/>
              </a:rPr>
              <a:t> </a:t>
            </a:r>
            <a:r>
              <a:rPr lang="en-GB" sz="1800" kern="100" dirty="0">
                <a:effectLst/>
                <a:latin typeface="Roboto Slab" pitchFamily="2" charset="0"/>
                <a:ea typeface="Roboto Slab" pitchFamily="2" charset="0"/>
                <a:cs typeface="Roboto Slab" pitchFamily="2" charset="0"/>
              </a:rPr>
              <a:t>is an opportunity for everyone at the Trust to speak and listen to each other about the future and </a:t>
            </a:r>
            <a:r>
              <a:rPr lang="en-GB" sz="1800" b="1" kern="100" dirty="0">
                <a:solidFill>
                  <a:srgbClr val="00B050"/>
                </a:solidFill>
                <a:effectLst/>
                <a:latin typeface="Roboto Slab" pitchFamily="2" charset="0"/>
                <a:ea typeface="Roboto Slab" pitchFamily="2" charset="0"/>
                <a:cs typeface="Roboto Slab" pitchFamily="2" charset="0"/>
              </a:rPr>
              <a:t>what we need to do</a:t>
            </a:r>
            <a:r>
              <a:rPr lang="en-GB" sz="1800" kern="100" dirty="0">
                <a:solidFill>
                  <a:srgbClr val="00B050"/>
                </a:solidFill>
                <a:effectLst/>
                <a:latin typeface="Roboto Slab" pitchFamily="2" charset="0"/>
                <a:ea typeface="Roboto Slab" pitchFamily="2" charset="0"/>
                <a:cs typeface="Roboto Slab" pitchFamily="2" charset="0"/>
              </a:rPr>
              <a:t> </a:t>
            </a:r>
            <a:r>
              <a:rPr lang="en-GB" sz="1800" kern="100" dirty="0">
                <a:effectLst/>
                <a:latin typeface="Roboto Slab" pitchFamily="2" charset="0"/>
                <a:ea typeface="Roboto Slab" pitchFamily="2" charset="0"/>
                <a:cs typeface="Roboto Slab" pitchFamily="2" charset="0"/>
              </a:rPr>
              <a:t>and </a:t>
            </a:r>
            <a:r>
              <a:rPr lang="en-GB" sz="1800" b="1" kern="100" dirty="0">
                <a:solidFill>
                  <a:srgbClr val="00B050"/>
                </a:solidFill>
                <a:effectLst/>
                <a:latin typeface="Roboto Slab" pitchFamily="2" charset="0"/>
                <a:ea typeface="Roboto Slab" pitchFamily="2" charset="0"/>
                <a:cs typeface="Roboto Slab" pitchFamily="2" charset="0"/>
              </a:rPr>
              <a:t>how we need to behave</a:t>
            </a:r>
            <a:r>
              <a:rPr lang="en-GB" sz="1800" kern="100" dirty="0">
                <a:solidFill>
                  <a:srgbClr val="00B050"/>
                </a:solidFill>
                <a:effectLst/>
                <a:latin typeface="Roboto Slab" pitchFamily="2" charset="0"/>
                <a:ea typeface="Roboto Slab" pitchFamily="2" charset="0"/>
                <a:cs typeface="Roboto Slab" pitchFamily="2" charset="0"/>
              </a:rPr>
              <a:t> </a:t>
            </a:r>
            <a:r>
              <a:rPr lang="en-GB" sz="1800" kern="100" dirty="0">
                <a:effectLst/>
                <a:latin typeface="Roboto Slab" pitchFamily="2" charset="0"/>
                <a:ea typeface="Roboto Slab" pitchFamily="2" charset="0"/>
                <a:cs typeface="Roboto Slab" pitchFamily="2" charset="0"/>
              </a:rPr>
              <a:t>to deliver the best outcomes for each other and our patients </a:t>
            </a:r>
          </a:p>
          <a:p>
            <a:endParaRPr lang="en-GB" dirty="0"/>
          </a:p>
        </p:txBody>
      </p:sp>
      <p:pic>
        <p:nvPicPr>
          <p:cNvPr id="5" name="Picture 4">
            <a:extLst>
              <a:ext uri="{FF2B5EF4-FFF2-40B4-BE49-F238E27FC236}">
                <a16:creationId xmlns:a16="http://schemas.microsoft.com/office/drawing/2014/main" id="{4F40A848-E877-0066-C4E4-0EC8FF44EF22}"/>
              </a:ext>
            </a:extLst>
          </p:cNvPr>
          <p:cNvPicPr>
            <a:picLocks noChangeAspect="1"/>
          </p:cNvPicPr>
          <p:nvPr/>
        </p:nvPicPr>
        <p:blipFill>
          <a:blip r:embed="rId2"/>
          <a:stretch>
            <a:fillRect/>
          </a:stretch>
        </p:blipFill>
        <p:spPr>
          <a:xfrm>
            <a:off x="0" y="5857735"/>
            <a:ext cx="9612066" cy="1000265"/>
          </a:xfrm>
          <a:prstGeom prst="rect">
            <a:avLst/>
          </a:prstGeom>
        </p:spPr>
      </p:pic>
      <p:pic>
        <p:nvPicPr>
          <p:cNvPr id="7" name="Picture 6">
            <a:extLst>
              <a:ext uri="{FF2B5EF4-FFF2-40B4-BE49-F238E27FC236}">
                <a16:creationId xmlns:a16="http://schemas.microsoft.com/office/drawing/2014/main" id="{1EECEE65-6C6D-4CBB-53AE-99AD34459986}"/>
              </a:ext>
            </a:extLst>
          </p:cNvPr>
          <p:cNvPicPr>
            <a:picLocks noChangeAspect="1"/>
          </p:cNvPicPr>
          <p:nvPr/>
        </p:nvPicPr>
        <p:blipFill>
          <a:blip r:embed="rId3"/>
          <a:stretch>
            <a:fillRect/>
          </a:stretch>
        </p:blipFill>
        <p:spPr>
          <a:xfrm>
            <a:off x="9528891" y="5948235"/>
            <a:ext cx="2663109" cy="667718"/>
          </a:xfrm>
          <a:prstGeom prst="rect">
            <a:avLst/>
          </a:prstGeom>
        </p:spPr>
      </p:pic>
      <p:pic>
        <p:nvPicPr>
          <p:cNvPr id="4" name="Picture 3" descr="A logo for the national health service&#10;&#10;Description automatically generated">
            <a:extLst>
              <a:ext uri="{FF2B5EF4-FFF2-40B4-BE49-F238E27FC236}">
                <a16:creationId xmlns:a16="http://schemas.microsoft.com/office/drawing/2014/main" id="{DB61BA7F-C00D-A70F-8CED-E0312D156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2744" y="0"/>
            <a:ext cx="2189256" cy="1031188"/>
          </a:xfrm>
          <a:prstGeom prst="rect">
            <a:avLst/>
          </a:prstGeom>
        </p:spPr>
      </p:pic>
    </p:spTree>
    <p:extLst>
      <p:ext uri="{BB962C8B-B14F-4D97-AF65-F5344CB8AC3E}">
        <p14:creationId xmlns:p14="http://schemas.microsoft.com/office/powerpoint/2010/main" val="45433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3CDC-225C-6BBE-AE98-893651D96B74}"/>
              </a:ext>
            </a:extLst>
          </p:cNvPr>
          <p:cNvSpPr>
            <a:spLocks noGrp="1"/>
          </p:cNvSpPr>
          <p:nvPr>
            <p:ph type="title"/>
          </p:nvPr>
        </p:nvSpPr>
        <p:spPr/>
        <p:txBody>
          <a:bodyPr/>
          <a:lstStyle/>
          <a:p>
            <a:r>
              <a:rPr lang="en-GB" dirty="0">
                <a:solidFill>
                  <a:srgbClr val="00B050"/>
                </a:solidFill>
                <a:latin typeface="Roboto Slab" pitchFamily="2" charset="0"/>
                <a:ea typeface="Roboto Slab" pitchFamily="2" charset="0"/>
                <a:cs typeface="Roboto Slab" pitchFamily="2" charset="0"/>
              </a:rPr>
              <a:t>How it works</a:t>
            </a:r>
          </a:p>
        </p:txBody>
      </p:sp>
      <p:sp>
        <p:nvSpPr>
          <p:cNvPr id="3" name="Content Placeholder 2">
            <a:extLst>
              <a:ext uri="{FF2B5EF4-FFF2-40B4-BE49-F238E27FC236}">
                <a16:creationId xmlns:a16="http://schemas.microsoft.com/office/drawing/2014/main" id="{F0285554-A5EA-D551-D472-9FBD606A267A}"/>
              </a:ext>
            </a:extLst>
          </p:cNvPr>
          <p:cNvSpPr>
            <a:spLocks noGrp="1"/>
          </p:cNvSpPr>
          <p:nvPr>
            <p:ph idx="1"/>
          </p:nvPr>
        </p:nvSpPr>
        <p:spPr>
          <a:xfrm>
            <a:off x="838200" y="1982249"/>
            <a:ext cx="5365376" cy="4351338"/>
          </a:xfrm>
        </p:spPr>
        <p:txBody>
          <a:bodyPr>
            <a:normAutofit/>
          </a:bodyPr>
          <a:lstStyle/>
          <a:p>
            <a:pPr marL="0" indent="0">
              <a:buNone/>
            </a:pPr>
            <a:r>
              <a:rPr lang="en-GB" sz="1800" kern="100" dirty="0">
                <a:solidFill>
                  <a:srgbClr val="000000"/>
                </a:solidFill>
                <a:effectLst/>
                <a:latin typeface="Roboto Slab" pitchFamily="2" charset="0"/>
                <a:ea typeface="Roboto Slab" pitchFamily="2" charset="0"/>
                <a:cs typeface="Roboto Slab" pitchFamily="2" charset="0"/>
              </a:rPr>
              <a:t>The </a:t>
            </a:r>
            <a:r>
              <a:rPr lang="en-GB" sz="1800" b="1" kern="100" dirty="0">
                <a:solidFill>
                  <a:srgbClr val="00B050"/>
                </a:solidFill>
                <a:effectLst/>
                <a:latin typeface="Roboto Slab" pitchFamily="2" charset="0"/>
                <a:ea typeface="Roboto Slab" pitchFamily="2" charset="0"/>
                <a:cs typeface="Roboto Slab" pitchFamily="2" charset="0"/>
              </a:rPr>
              <a:t>second </a:t>
            </a:r>
            <a:r>
              <a:rPr lang="en-GB" sz="1800" kern="100" dirty="0">
                <a:solidFill>
                  <a:srgbClr val="000000"/>
                </a:solidFill>
                <a:effectLst/>
                <a:latin typeface="Roboto Slab" pitchFamily="2" charset="0"/>
                <a:ea typeface="Roboto Slab" pitchFamily="2" charset="0"/>
                <a:cs typeface="Roboto Slab" pitchFamily="2" charset="0"/>
              </a:rPr>
              <a:t>Conversation will be open online for </a:t>
            </a:r>
            <a:r>
              <a:rPr lang="en-GB" sz="1800" b="1" kern="100" dirty="0">
                <a:solidFill>
                  <a:srgbClr val="00B050"/>
                </a:solidFill>
                <a:effectLst/>
                <a:latin typeface="Roboto Slab" pitchFamily="2" charset="0"/>
                <a:ea typeface="Roboto Slab" pitchFamily="2" charset="0"/>
                <a:cs typeface="Roboto Slab" pitchFamily="2" charset="0"/>
              </a:rPr>
              <a:t>two weeks</a:t>
            </a:r>
            <a:r>
              <a:rPr lang="en-GB" sz="1800" kern="100" dirty="0">
                <a:solidFill>
                  <a:srgbClr val="00B050"/>
                </a:solidFill>
                <a:effectLst/>
                <a:latin typeface="Roboto Slab" pitchFamily="2" charset="0"/>
                <a:ea typeface="Roboto Slab" pitchFamily="2" charset="0"/>
                <a:cs typeface="Roboto Slab" pitchFamily="2" charset="0"/>
              </a:rPr>
              <a:t> </a:t>
            </a:r>
            <a:r>
              <a:rPr lang="en-GB" sz="1800" kern="100" dirty="0">
                <a:solidFill>
                  <a:srgbClr val="000000"/>
                </a:solidFill>
                <a:effectLst/>
                <a:latin typeface="Roboto Slab" pitchFamily="2" charset="0"/>
                <a:ea typeface="Roboto Slab" pitchFamily="2" charset="0"/>
                <a:cs typeface="Roboto Slab" pitchFamily="2" charset="0"/>
              </a:rPr>
              <a:t>from </a:t>
            </a:r>
            <a:r>
              <a:rPr lang="en-GB" sz="1800" b="1" kern="100" dirty="0">
                <a:solidFill>
                  <a:srgbClr val="00B050"/>
                </a:solidFill>
                <a:effectLst/>
                <a:latin typeface="Roboto Slab" pitchFamily="2" charset="0"/>
                <a:ea typeface="Roboto Slab" pitchFamily="2" charset="0"/>
                <a:cs typeface="Roboto Slab" pitchFamily="2" charset="0"/>
              </a:rPr>
              <a:t>11 to 25 June</a:t>
            </a:r>
            <a:r>
              <a:rPr lang="en-GB" sz="1800" kern="100" dirty="0">
                <a:solidFill>
                  <a:srgbClr val="000000"/>
                </a:solidFill>
                <a:effectLst/>
                <a:latin typeface="Roboto Slab" pitchFamily="2" charset="0"/>
                <a:ea typeface="Roboto Slab" pitchFamily="2" charset="0"/>
                <a:cs typeface="Roboto Slab" pitchFamily="2" charset="0"/>
              </a:rPr>
              <a:t>. </a:t>
            </a:r>
          </a:p>
          <a:p>
            <a:pPr marL="0" indent="0">
              <a:buNone/>
            </a:pPr>
            <a:r>
              <a:rPr lang="en-GB" sz="1800" kern="100" dirty="0">
                <a:solidFill>
                  <a:srgbClr val="000000"/>
                </a:solidFill>
                <a:effectLst/>
                <a:latin typeface="Roboto Slab" pitchFamily="2" charset="0"/>
                <a:ea typeface="Roboto Slab" pitchFamily="2" charset="0"/>
                <a:cs typeface="Roboto Slab" pitchFamily="2" charset="0"/>
              </a:rPr>
              <a:t>Everyone is invited to tell us what is </a:t>
            </a:r>
            <a:r>
              <a:rPr lang="en-GB" sz="1800" b="1" kern="100" dirty="0">
                <a:solidFill>
                  <a:srgbClr val="00B050"/>
                </a:solidFill>
                <a:effectLst/>
                <a:latin typeface="Roboto Slab" pitchFamily="2" charset="0"/>
                <a:ea typeface="Roboto Slab" pitchFamily="2" charset="0"/>
                <a:cs typeface="Roboto Slab" pitchFamily="2" charset="0"/>
              </a:rPr>
              <a:t>strong, wrong and missing</a:t>
            </a:r>
            <a:r>
              <a:rPr lang="en-GB" sz="1800" kern="100" dirty="0">
                <a:solidFill>
                  <a:srgbClr val="000000"/>
                </a:solidFill>
                <a:effectLst/>
                <a:latin typeface="Roboto Slab" pitchFamily="2" charset="0"/>
                <a:ea typeface="Roboto Slab" pitchFamily="2" charset="0"/>
                <a:cs typeface="Roboto Slab" pitchFamily="2" charset="0"/>
              </a:rPr>
              <a:t> from:</a:t>
            </a:r>
            <a:endParaRPr lang="en-GB" sz="1800" kern="100" dirty="0">
              <a:effectLst/>
              <a:latin typeface="Roboto Slab" pitchFamily="2" charset="0"/>
              <a:ea typeface="Roboto Slab" pitchFamily="2" charset="0"/>
              <a:cs typeface="Roboto Slab" pitchFamily="2" charset="0"/>
            </a:endParaRPr>
          </a:p>
          <a:p>
            <a:pPr marL="800100" lvl="1" indent="-342900">
              <a:buFont typeface="Symbol" panose="05050102010706020507" pitchFamily="18" charset="2"/>
              <a:buChar char=""/>
            </a:pPr>
            <a:r>
              <a:rPr lang="en-GB" sz="1600" b="1" kern="100" dirty="0">
                <a:solidFill>
                  <a:srgbClr val="00B050"/>
                </a:solidFill>
                <a:effectLst/>
                <a:latin typeface="Roboto Slab" pitchFamily="2" charset="0"/>
                <a:ea typeface="Roboto Slab" pitchFamily="2" charset="0"/>
                <a:cs typeface="Roboto Slab" pitchFamily="2" charset="0"/>
              </a:rPr>
              <a:t>Vision</a:t>
            </a:r>
            <a:r>
              <a:rPr lang="en-GB" sz="1600" kern="100" dirty="0">
                <a:solidFill>
                  <a:srgbClr val="000000"/>
                </a:solidFill>
                <a:effectLst/>
                <a:latin typeface="Roboto Slab" pitchFamily="2" charset="0"/>
                <a:ea typeface="Roboto Slab" pitchFamily="2" charset="0"/>
                <a:cs typeface="Roboto Slab" pitchFamily="2" charset="0"/>
              </a:rPr>
              <a:t> and </a:t>
            </a:r>
            <a:r>
              <a:rPr lang="en-GB" sz="1600" b="1" kern="100" dirty="0">
                <a:solidFill>
                  <a:srgbClr val="00B050"/>
                </a:solidFill>
                <a:effectLst/>
                <a:latin typeface="Roboto Slab" pitchFamily="2" charset="0"/>
                <a:ea typeface="Roboto Slab" pitchFamily="2" charset="0"/>
                <a:cs typeface="Roboto Slab" pitchFamily="2" charset="0"/>
              </a:rPr>
              <a:t>Purpose</a:t>
            </a:r>
            <a:r>
              <a:rPr lang="en-GB" sz="1600" kern="100" dirty="0">
                <a:effectLst/>
                <a:latin typeface="Roboto Slab" pitchFamily="2" charset="0"/>
                <a:ea typeface="Roboto Slab" pitchFamily="2" charset="0"/>
                <a:cs typeface="Roboto Slab" pitchFamily="2" charset="0"/>
              </a:rPr>
              <a:t> </a:t>
            </a:r>
          </a:p>
          <a:p>
            <a:pPr marL="800100" lvl="1" indent="-342900">
              <a:buFont typeface="Symbol" panose="05050102010706020507" pitchFamily="18" charset="2"/>
              <a:buChar char=""/>
            </a:pPr>
            <a:r>
              <a:rPr lang="en-GB" sz="1600" b="1" kern="100" dirty="0">
                <a:solidFill>
                  <a:srgbClr val="00B050"/>
                </a:solidFill>
                <a:effectLst/>
                <a:latin typeface="Roboto Slab" pitchFamily="2" charset="0"/>
                <a:ea typeface="Roboto Slab" pitchFamily="2" charset="0"/>
                <a:cs typeface="Roboto Slab" pitchFamily="2" charset="0"/>
              </a:rPr>
              <a:t>Goals</a:t>
            </a:r>
          </a:p>
          <a:p>
            <a:pPr marL="800100" lvl="1" indent="-342900">
              <a:buFont typeface="Symbol" panose="05050102010706020507" pitchFamily="18" charset="2"/>
              <a:buChar char=""/>
            </a:pPr>
            <a:r>
              <a:rPr lang="en-GB" sz="1600" b="1" kern="100" dirty="0">
                <a:solidFill>
                  <a:srgbClr val="00B050"/>
                </a:solidFill>
                <a:effectLst/>
                <a:latin typeface="Roboto Slab" pitchFamily="2" charset="0"/>
                <a:ea typeface="Roboto Slab" pitchFamily="2" charset="0"/>
                <a:cs typeface="Roboto Slab" pitchFamily="2" charset="0"/>
              </a:rPr>
              <a:t>Values</a:t>
            </a:r>
            <a:r>
              <a:rPr lang="en-GB" sz="1600" kern="100" dirty="0">
                <a:solidFill>
                  <a:srgbClr val="000000"/>
                </a:solidFill>
                <a:effectLst/>
                <a:latin typeface="Roboto Slab" pitchFamily="2" charset="0"/>
                <a:ea typeface="Roboto Slab" pitchFamily="2" charset="0"/>
                <a:cs typeface="Roboto Slab" pitchFamily="2" charset="0"/>
              </a:rPr>
              <a:t> and </a:t>
            </a:r>
            <a:r>
              <a:rPr lang="en-GB" sz="1600" b="1" kern="100" dirty="0">
                <a:solidFill>
                  <a:srgbClr val="00B050"/>
                </a:solidFill>
                <a:effectLst/>
                <a:latin typeface="Roboto Slab" pitchFamily="2" charset="0"/>
                <a:ea typeface="Roboto Slab" pitchFamily="2" charset="0"/>
                <a:cs typeface="Roboto Slab" pitchFamily="2" charset="0"/>
              </a:rPr>
              <a:t>Behaviours</a:t>
            </a:r>
          </a:p>
          <a:p>
            <a:pPr marL="0" lvl="0" indent="0">
              <a:buNone/>
            </a:pPr>
            <a:r>
              <a:rPr lang="en-GB" sz="1800" kern="100" dirty="0">
                <a:solidFill>
                  <a:srgbClr val="000000"/>
                </a:solidFill>
                <a:latin typeface="Roboto Slab" pitchFamily="2" charset="0"/>
                <a:ea typeface="Roboto Slab" pitchFamily="2" charset="0"/>
                <a:cs typeface="Roboto Slab" pitchFamily="2" charset="0"/>
              </a:rPr>
              <a:t>We also want to ask everyone which three values are most important to them so that we can see if we can simplify and make our values and behaviours more memorable and easier to live.</a:t>
            </a:r>
            <a:endParaRPr lang="en-GB" sz="1800" kern="100" dirty="0">
              <a:effectLst/>
              <a:latin typeface="Roboto Slab" pitchFamily="2" charset="0"/>
              <a:ea typeface="Roboto Slab" pitchFamily="2" charset="0"/>
              <a:cs typeface="Roboto Slab" pitchFamily="2" charset="0"/>
            </a:endParaRPr>
          </a:p>
          <a:p>
            <a:endParaRPr lang="en-GB" dirty="0"/>
          </a:p>
        </p:txBody>
      </p:sp>
      <p:pic>
        <p:nvPicPr>
          <p:cNvPr id="5" name="Picture 4">
            <a:extLst>
              <a:ext uri="{FF2B5EF4-FFF2-40B4-BE49-F238E27FC236}">
                <a16:creationId xmlns:a16="http://schemas.microsoft.com/office/drawing/2014/main" id="{4F40A848-E877-0066-C4E4-0EC8FF44EF22}"/>
              </a:ext>
            </a:extLst>
          </p:cNvPr>
          <p:cNvPicPr>
            <a:picLocks noChangeAspect="1"/>
          </p:cNvPicPr>
          <p:nvPr/>
        </p:nvPicPr>
        <p:blipFill>
          <a:blip r:embed="rId2"/>
          <a:stretch>
            <a:fillRect/>
          </a:stretch>
        </p:blipFill>
        <p:spPr>
          <a:xfrm>
            <a:off x="0" y="5857735"/>
            <a:ext cx="9612066" cy="1000265"/>
          </a:xfrm>
          <a:prstGeom prst="rect">
            <a:avLst/>
          </a:prstGeom>
        </p:spPr>
      </p:pic>
      <p:pic>
        <p:nvPicPr>
          <p:cNvPr id="7" name="Picture 6">
            <a:extLst>
              <a:ext uri="{FF2B5EF4-FFF2-40B4-BE49-F238E27FC236}">
                <a16:creationId xmlns:a16="http://schemas.microsoft.com/office/drawing/2014/main" id="{1EECEE65-6C6D-4CBB-53AE-99AD34459986}"/>
              </a:ext>
            </a:extLst>
          </p:cNvPr>
          <p:cNvPicPr>
            <a:picLocks noChangeAspect="1"/>
          </p:cNvPicPr>
          <p:nvPr/>
        </p:nvPicPr>
        <p:blipFill>
          <a:blip r:embed="rId3"/>
          <a:stretch>
            <a:fillRect/>
          </a:stretch>
        </p:blipFill>
        <p:spPr>
          <a:xfrm>
            <a:off x="9528891" y="5948235"/>
            <a:ext cx="2663109" cy="667718"/>
          </a:xfrm>
          <a:prstGeom prst="rect">
            <a:avLst/>
          </a:prstGeom>
        </p:spPr>
      </p:pic>
      <p:sp>
        <p:nvSpPr>
          <p:cNvPr id="6" name="TextBox 5">
            <a:extLst>
              <a:ext uri="{FF2B5EF4-FFF2-40B4-BE49-F238E27FC236}">
                <a16:creationId xmlns:a16="http://schemas.microsoft.com/office/drawing/2014/main" id="{FD662FA9-3C54-B467-1CA5-CBE006D575B2}"/>
              </a:ext>
            </a:extLst>
          </p:cNvPr>
          <p:cNvSpPr txBox="1"/>
          <p:nvPr/>
        </p:nvSpPr>
        <p:spPr>
          <a:xfrm>
            <a:off x="6714563" y="1813485"/>
            <a:ext cx="5172636" cy="3416320"/>
          </a:xfrm>
          <a:prstGeom prst="rect">
            <a:avLst/>
          </a:prstGeom>
          <a:noFill/>
        </p:spPr>
        <p:txBody>
          <a:bodyPr wrap="square">
            <a:spAutoFit/>
          </a:bodyPr>
          <a:lstStyle/>
          <a:p>
            <a:r>
              <a:rPr lang="en-GB" sz="1800" kern="100" dirty="0">
                <a:solidFill>
                  <a:srgbClr val="000000"/>
                </a:solidFill>
                <a:effectLst/>
                <a:latin typeface="Roboto Slab" pitchFamily="2" charset="0"/>
                <a:ea typeface="Roboto Slab" pitchFamily="2" charset="0"/>
                <a:cs typeface="Roboto Slab" pitchFamily="2" charset="0"/>
              </a:rPr>
              <a:t>The</a:t>
            </a: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800" kern="100" dirty="0">
                <a:solidFill>
                  <a:srgbClr val="000000"/>
                </a:solidFill>
                <a:effectLst/>
                <a:latin typeface="Roboto Slab" pitchFamily="2" charset="0"/>
                <a:ea typeface="Roboto Slab" pitchFamily="2" charset="0"/>
                <a:cs typeface="Roboto Slab" pitchFamily="2" charset="0"/>
              </a:rPr>
              <a:t>Conversation is:</a:t>
            </a:r>
            <a:endParaRPr lang="en-GB" sz="1800" kern="100" dirty="0">
              <a:effectLst/>
              <a:latin typeface="Roboto Slab" pitchFamily="2" charset="0"/>
              <a:ea typeface="Roboto Slab" pitchFamily="2" charset="0"/>
              <a:cs typeface="Roboto Slab" pitchFamily="2" charset="0"/>
            </a:endParaRPr>
          </a:p>
          <a:p>
            <a:r>
              <a:rPr lang="en-GB" sz="1800" kern="100" dirty="0">
                <a:solidFill>
                  <a:srgbClr val="000000"/>
                </a:solidFill>
                <a:effectLst/>
                <a:latin typeface="Roboto Slab" pitchFamily="2" charset="0"/>
                <a:ea typeface="Roboto Slab" pitchFamily="2" charset="0"/>
                <a:cs typeface="Roboto Slab" pitchFamily="2" charset="0"/>
              </a:rPr>
              <a:t> </a:t>
            </a:r>
            <a:endParaRPr lang="en-GB" sz="1800" kern="100" dirty="0">
              <a:effectLst/>
              <a:latin typeface="Roboto Slab" pitchFamily="2" charset="0"/>
              <a:ea typeface="Roboto Slab" pitchFamily="2" charset="0"/>
              <a:cs typeface="Roboto Slab" pitchFamily="2" charset="0"/>
            </a:endParaRPr>
          </a:p>
          <a:p>
            <a:pPr marL="342900" lvl="0" indent="-342900">
              <a:buSzPts val="1000"/>
              <a:buFont typeface="Symbol" panose="05050102010706020507" pitchFamily="18" charset="2"/>
              <a:buChar char=""/>
              <a:tabLst>
                <a:tab pos="457200" algn="l"/>
              </a:tabLst>
            </a:pPr>
            <a:r>
              <a:rPr lang="en-GB" sz="1800" b="1" kern="100" dirty="0">
                <a:solidFill>
                  <a:srgbClr val="00B050"/>
                </a:solidFill>
                <a:effectLst/>
                <a:latin typeface="Roboto Slab" pitchFamily="2" charset="0"/>
                <a:ea typeface="Roboto Slab" pitchFamily="2" charset="0"/>
                <a:cs typeface="Roboto Slab" pitchFamily="2" charset="0"/>
              </a:rPr>
              <a:t>Anonymous</a:t>
            </a:r>
            <a:r>
              <a:rPr lang="en-GB" sz="1800" kern="100" dirty="0">
                <a:solidFill>
                  <a:srgbClr val="000000"/>
                </a:solidFill>
                <a:effectLst/>
                <a:latin typeface="Roboto Slab" pitchFamily="2" charset="0"/>
                <a:ea typeface="Roboto Slab" pitchFamily="2" charset="0"/>
                <a:cs typeface="Roboto Slab" pitchFamily="2" charset="0"/>
              </a:rPr>
              <a:t> – your name is not attached to anything you share</a:t>
            </a:r>
          </a:p>
          <a:p>
            <a:pPr marL="342900" lvl="0" indent="-342900">
              <a:buSzPts val="1000"/>
              <a:buFont typeface="Symbol" panose="05050102010706020507" pitchFamily="18" charset="2"/>
              <a:buChar char=""/>
              <a:tabLst>
                <a:tab pos="457200" algn="l"/>
              </a:tabLst>
            </a:pPr>
            <a:r>
              <a:rPr lang="en-GB" sz="1800" b="1" kern="100" dirty="0">
                <a:solidFill>
                  <a:srgbClr val="00B050"/>
                </a:solidFill>
                <a:effectLst/>
                <a:latin typeface="Roboto Slab" pitchFamily="2" charset="0"/>
                <a:ea typeface="Roboto Slab" pitchFamily="2" charset="0"/>
                <a:cs typeface="Roboto Slab" pitchFamily="2" charset="0"/>
              </a:rPr>
              <a:t>For people who work and volunteer</a:t>
            </a:r>
            <a:r>
              <a:rPr lang="en-GB" sz="1800" kern="100" dirty="0">
                <a:solidFill>
                  <a:srgbClr val="00B050"/>
                </a:solidFill>
                <a:effectLst/>
                <a:latin typeface="Roboto Slab" pitchFamily="2" charset="0"/>
                <a:ea typeface="Roboto Slab" pitchFamily="2" charset="0"/>
                <a:cs typeface="Roboto Slab" pitchFamily="2" charset="0"/>
              </a:rPr>
              <a:t> </a:t>
            </a:r>
            <a:r>
              <a:rPr lang="en-GB" sz="1800" kern="100" dirty="0">
                <a:solidFill>
                  <a:srgbClr val="000000"/>
                </a:solidFill>
                <a:effectLst/>
                <a:latin typeface="Roboto Slab" pitchFamily="2" charset="0"/>
                <a:ea typeface="Roboto Slab" pitchFamily="2" charset="0"/>
                <a:cs typeface="Roboto Slab" pitchFamily="2" charset="0"/>
              </a:rPr>
              <a:t>at EEAST</a:t>
            </a:r>
          </a:p>
          <a:p>
            <a:pPr marL="342900" lvl="0" indent="-342900">
              <a:buSzPts val="1000"/>
              <a:buFont typeface="Symbol" panose="05050102010706020507" pitchFamily="18" charset="2"/>
              <a:buChar char=""/>
              <a:tabLst>
                <a:tab pos="457200" algn="l"/>
              </a:tabLst>
            </a:pPr>
            <a:r>
              <a:rPr lang="en-GB" sz="1800" b="1" kern="100" dirty="0">
                <a:solidFill>
                  <a:srgbClr val="00B050"/>
                </a:solidFill>
                <a:effectLst/>
                <a:latin typeface="Roboto Slab" pitchFamily="2" charset="0"/>
                <a:ea typeface="Roboto Slab" pitchFamily="2" charset="0"/>
                <a:cs typeface="Roboto Slab" pitchFamily="2" charset="0"/>
              </a:rPr>
              <a:t>Available 24 hours a day, 7 days a week</a:t>
            </a:r>
            <a:r>
              <a:rPr lang="en-GB" sz="1800" kern="100" dirty="0">
                <a:solidFill>
                  <a:srgbClr val="00B050"/>
                </a:solidFill>
                <a:effectLst/>
                <a:latin typeface="Roboto Slab" pitchFamily="2" charset="0"/>
                <a:ea typeface="Roboto Slab" pitchFamily="2" charset="0"/>
                <a:cs typeface="Roboto Slab" pitchFamily="2" charset="0"/>
              </a:rPr>
              <a:t> </a:t>
            </a:r>
            <a:r>
              <a:rPr lang="en-GB" sz="1800" kern="100" dirty="0">
                <a:solidFill>
                  <a:srgbClr val="000000"/>
                </a:solidFill>
                <a:effectLst/>
                <a:latin typeface="Roboto Slab" pitchFamily="2" charset="0"/>
                <a:ea typeface="Roboto Slab" pitchFamily="2" charset="0"/>
                <a:cs typeface="Roboto Slab" pitchFamily="2" charset="0"/>
              </a:rPr>
              <a:t>while the Conversation is live</a:t>
            </a:r>
          </a:p>
          <a:p>
            <a:pPr marL="342900" lvl="0" indent="-342900">
              <a:buSzPts val="1000"/>
              <a:buFont typeface="Symbol" panose="05050102010706020507" pitchFamily="18" charset="2"/>
              <a:buChar char=""/>
              <a:tabLst>
                <a:tab pos="457200" algn="l"/>
              </a:tabLst>
            </a:pPr>
            <a:r>
              <a:rPr lang="en-GB" sz="1800" b="1" kern="100" dirty="0">
                <a:solidFill>
                  <a:srgbClr val="00B050"/>
                </a:solidFill>
                <a:effectLst/>
                <a:latin typeface="Roboto Slab" pitchFamily="2" charset="0"/>
                <a:ea typeface="Roboto Slab" pitchFamily="2" charset="0"/>
                <a:cs typeface="Roboto Slab" pitchFamily="2" charset="0"/>
              </a:rPr>
              <a:t>Accessible</a:t>
            </a:r>
            <a:r>
              <a:rPr lang="en-GB" sz="1800" kern="100" dirty="0">
                <a:solidFill>
                  <a:srgbClr val="000000"/>
                </a:solidFill>
                <a:effectLst/>
                <a:latin typeface="Roboto Slab" pitchFamily="2" charset="0"/>
                <a:ea typeface="Roboto Slab" pitchFamily="2" charset="0"/>
                <a:cs typeface="Roboto Slab" pitchFamily="2" charset="0"/>
              </a:rPr>
              <a:t> from wherever you may be, on any computer, tablet or smartphone</a:t>
            </a:r>
          </a:p>
          <a:p>
            <a:pPr marL="342900" lvl="0" indent="-342900">
              <a:buSzPts val="1000"/>
              <a:buFont typeface="Symbol" panose="05050102010706020507" pitchFamily="18" charset="2"/>
              <a:buChar char=""/>
              <a:tabLst>
                <a:tab pos="457200" algn="l"/>
              </a:tabLst>
            </a:pPr>
            <a:r>
              <a:rPr lang="en-GB" sz="1800" b="1" kern="100" dirty="0">
                <a:solidFill>
                  <a:srgbClr val="00B050"/>
                </a:solidFill>
                <a:effectLst/>
                <a:latin typeface="Roboto Slab" pitchFamily="2" charset="0"/>
                <a:ea typeface="Roboto Slab" pitchFamily="2" charset="0"/>
                <a:cs typeface="Roboto Slab" pitchFamily="2" charset="0"/>
              </a:rPr>
              <a:t>Analysed independently</a:t>
            </a:r>
            <a:r>
              <a:rPr lang="en-GB" sz="1800" kern="100" dirty="0">
                <a:solidFill>
                  <a:srgbClr val="000000"/>
                </a:solidFill>
                <a:effectLst/>
                <a:latin typeface="Roboto Slab" pitchFamily="2" charset="0"/>
                <a:ea typeface="Roboto Slab" pitchFamily="2" charset="0"/>
                <a:cs typeface="Roboto Slab" pitchFamily="2" charset="0"/>
              </a:rPr>
              <a:t>, so you can feel safe to share how you really feel</a:t>
            </a:r>
            <a:endParaRPr lang="en-GB" sz="1800" kern="100" dirty="0">
              <a:effectLst/>
              <a:latin typeface="Roboto Slab" pitchFamily="2" charset="0"/>
              <a:ea typeface="Roboto Slab" pitchFamily="2" charset="0"/>
              <a:cs typeface="Roboto Slab" pitchFamily="2" charset="0"/>
            </a:endParaRPr>
          </a:p>
        </p:txBody>
      </p:sp>
      <p:pic>
        <p:nvPicPr>
          <p:cNvPr id="4" name="Picture 3" descr="A logo for the national health service&#10;&#10;Description automatically generated">
            <a:extLst>
              <a:ext uri="{FF2B5EF4-FFF2-40B4-BE49-F238E27FC236}">
                <a16:creationId xmlns:a16="http://schemas.microsoft.com/office/drawing/2014/main" id="{E015E06F-183E-2C34-15B3-2F99FFA3A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2744" y="0"/>
            <a:ext cx="2189256" cy="1031188"/>
          </a:xfrm>
          <a:prstGeom prst="rect">
            <a:avLst/>
          </a:prstGeom>
        </p:spPr>
      </p:pic>
    </p:spTree>
    <p:extLst>
      <p:ext uri="{BB962C8B-B14F-4D97-AF65-F5344CB8AC3E}">
        <p14:creationId xmlns:p14="http://schemas.microsoft.com/office/powerpoint/2010/main" val="180811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EFEEA18-AA86-0B15-CB5E-79C7638E2874}"/>
              </a:ext>
            </a:extLst>
          </p:cNvPr>
          <p:cNvSpPr txBox="1"/>
          <p:nvPr/>
        </p:nvSpPr>
        <p:spPr>
          <a:xfrm>
            <a:off x="85435" y="2137605"/>
            <a:ext cx="115232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dirty="0">
                <a:latin typeface="Roboto Slab" pitchFamily="2" charset="0"/>
                <a:ea typeface="Roboto Slab" pitchFamily="2" charset="0"/>
                <a:cs typeface="Roboto Slab" pitchFamily="2" charset="0"/>
              </a:rPr>
              <a:t>Purpose</a:t>
            </a:r>
          </a:p>
          <a:p>
            <a:pPr algn="l"/>
            <a:endParaRPr lang="en-GB" sz="1600" i="1" dirty="0">
              <a:latin typeface="Arial"/>
              <a:cs typeface="Arial"/>
            </a:endParaRPr>
          </a:p>
        </p:txBody>
      </p:sp>
      <p:sp>
        <p:nvSpPr>
          <p:cNvPr id="12" name="TextBox 11">
            <a:extLst>
              <a:ext uri="{FF2B5EF4-FFF2-40B4-BE49-F238E27FC236}">
                <a16:creationId xmlns:a16="http://schemas.microsoft.com/office/drawing/2014/main" id="{BB1A903B-73EF-33F3-C0D6-7229F894C7FF}"/>
              </a:ext>
            </a:extLst>
          </p:cNvPr>
          <p:cNvSpPr txBox="1"/>
          <p:nvPr/>
        </p:nvSpPr>
        <p:spPr>
          <a:xfrm>
            <a:off x="118080" y="2609642"/>
            <a:ext cx="11523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Arial"/>
                <a:cs typeface="Calibri"/>
              </a:rPr>
              <a:t>Goals</a:t>
            </a:r>
          </a:p>
        </p:txBody>
      </p:sp>
      <p:sp>
        <p:nvSpPr>
          <p:cNvPr id="13" name="TextBox 12">
            <a:extLst>
              <a:ext uri="{FF2B5EF4-FFF2-40B4-BE49-F238E27FC236}">
                <a16:creationId xmlns:a16="http://schemas.microsoft.com/office/drawing/2014/main" id="{EC2EDDEC-B820-0EB1-6CB7-ADCEB8E1D5F5}"/>
              </a:ext>
            </a:extLst>
          </p:cNvPr>
          <p:cNvSpPr txBox="1"/>
          <p:nvPr/>
        </p:nvSpPr>
        <p:spPr>
          <a:xfrm>
            <a:off x="85435" y="1378101"/>
            <a:ext cx="11523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dirty="0">
                <a:latin typeface="Roboto Slab" pitchFamily="2" charset="0"/>
                <a:ea typeface="Roboto Slab" pitchFamily="2" charset="0"/>
                <a:cs typeface="Roboto Slab" pitchFamily="2" charset="0"/>
              </a:rPr>
              <a:t>Vision</a:t>
            </a:r>
          </a:p>
        </p:txBody>
      </p:sp>
      <p:sp>
        <p:nvSpPr>
          <p:cNvPr id="5" name="TextBox 4">
            <a:extLst>
              <a:ext uri="{FF2B5EF4-FFF2-40B4-BE49-F238E27FC236}">
                <a16:creationId xmlns:a16="http://schemas.microsoft.com/office/drawing/2014/main" id="{93773F96-FDD7-F68A-0628-C7572F09DD2D}"/>
              </a:ext>
            </a:extLst>
          </p:cNvPr>
          <p:cNvSpPr txBox="1"/>
          <p:nvPr/>
        </p:nvSpPr>
        <p:spPr>
          <a:xfrm>
            <a:off x="118080" y="4071135"/>
            <a:ext cx="11523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Roboto Slab" pitchFamily="2" charset="0"/>
                <a:ea typeface="Roboto Slab" pitchFamily="2" charset="0"/>
                <a:cs typeface="Roboto Slab" pitchFamily="2" charset="0"/>
              </a:rPr>
              <a:t>Values</a:t>
            </a:r>
          </a:p>
        </p:txBody>
      </p:sp>
      <p:sp>
        <p:nvSpPr>
          <p:cNvPr id="21" name="Rectangle 20">
            <a:extLst>
              <a:ext uri="{FF2B5EF4-FFF2-40B4-BE49-F238E27FC236}">
                <a16:creationId xmlns:a16="http://schemas.microsoft.com/office/drawing/2014/main" id="{5B9D07FB-A67C-C1E3-3BAF-81059BC290F9}"/>
              </a:ext>
            </a:extLst>
          </p:cNvPr>
          <p:cNvSpPr/>
          <p:nvPr/>
        </p:nvSpPr>
        <p:spPr>
          <a:xfrm>
            <a:off x="1437680" y="4125996"/>
            <a:ext cx="1777536" cy="32246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rgbClr val="FFFFFF"/>
                </a:solidFill>
                <a:latin typeface="Roboto Slab" pitchFamily="2" charset="0"/>
                <a:ea typeface="Roboto Slab" pitchFamily="2" charset="0"/>
                <a:cs typeface="Roboto Slab" pitchFamily="2" charset="0"/>
              </a:rPr>
              <a:t>Care</a:t>
            </a:r>
          </a:p>
        </p:txBody>
      </p:sp>
      <p:sp>
        <p:nvSpPr>
          <p:cNvPr id="23" name="Rectangle 22">
            <a:extLst>
              <a:ext uri="{FF2B5EF4-FFF2-40B4-BE49-F238E27FC236}">
                <a16:creationId xmlns:a16="http://schemas.microsoft.com/office/drawing/2014/main" id="{FF6C9208-7CD2-85FD-607D-E75639D5DE23}"/>
              </a:ext>
            </a:extLst>
          </p:cNvPr>
          <p:cNvSpPr/>
          <p:nvPr/>
        </p:nvSpPr>
        <p:spPr>
          <a:xfrm>
            <a:off x="3384154" y="4128978"/>
            <a:ext cx="1791789" cy="322461"/>
          </a:xfrm>
          <a:prstGeom prst="rect">
            <a:avLst/>
          </a:prstGeom>
          <a:solidFill>
            <a:srgbClr val="EF2E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rgbClr val="FFFFFF"/>
                </a:solidFill>
                <a:latin typeface="Roboto Slab" pitchFamily="2" charset="0"/>
                <a:ea typeface="Roboto Slab" pitchFamily="2" charset="0"/>
                <a:cs typeface="Roboto Slab" pitchFamily="2" charset="0"/>
              </a:rPr>
              <a:t>Teamwork</a:t>
            </a:r>
          </a:p>
        </p:txBody>
      </p:sp>
      <p:sp>
        <p:nvSpPr>
          <p:cNvPr id="24" name="Rectangle 23">
            <a:extLst>
              <a:ext uri="{FF2B5EF4-FFF2-40B4-BE49-F238E27FC236}">
                <a16:creationId xmlns:a16="http://schemas.microsoft.com/office/drawing/2014/main" id="{0ADC081E-CFE7-6A67-DFAA-FA88E99E245D}"/>
              </a:ext>
            </a:extLst>
          </p:cNvPr>
          <p:cNvSpPr/>
          <p:nvPr/>
        </p:nvSpPr>
        <p:spPr>
          <a:xfrm>
            <a:off x="5337138" y="4122606"/>
            <a:ext cx="1769305" cy="322461"/>
          </a:xfrm>
          <a:prstGeom prst="rect">
            <a:avLst/>
          </a:prstGeom>
          <a:solidFill>
            <a:srgbClr val="00AC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rgbClr val="FFFFFF"/>
                </a:solidFill>
                <a:latin typeface="Roboto Slab" pitchFamily="2" charset="0"/>
                <a:ea typeface="Roboto Slab" pitchFamily="2" charset="0"/>
                <a:cs typeface="Roboto Slab" pitchFamily="2" charset="0"/>
              </a:rPr>
              <a:t>Quality</a:t>
            </a:r>
          </a:p>
        </p:txBody>
      </p:sp>
      <p:sp>
        <p:nvSpPr>
          <p:cNvPr id="25" name="Rectangle 24">
            <a:extLst>
              <a:ext uri="{FF2B5EF4-FFF2-40B4-BE49-F238E27FC236}">
                <a16:creationId xmlns:a16="http://schemas.microsoft.com/office/drawing/2014/main" id="{161B113A-D66F-0B4D-51C2-F07843C0DAC3}"/>
              </a:ext>
            </a:extLst>
          </p:cNvPr>
          <p:cNvSpPr/>
          <p:nvPr/>
        </p:nvSpPr>
        <p:spPr>
          <a:xfrm>
            <a:off x="7213616" y="4146999"/>
            <a:ext cx="1769305" cy="322461"/>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rgbClr val="FFFFFF"/>
                </a:solidFill>
                <a:latin typeface="Roboto Slab" pitchFamily="2" charset="0"/>
                <a:ea typeface="Roboto Slab" pitchFamily="2" charset="0"/>
                <a:cs typeface="Roboto Slab" pitchFamily="2" charset="0"/>
              </a:rPr>
              <a:t>Respect</a:t>
            </a:r>
          </a:p>
        </p:txBody>
      </p:sp>
      <p:sp>
        <p:nvSpPr>
          <p:cNvPr id="26" name="Rectangle 25">
            <a:extLst>
              <a:ext uri="{FF2B5EF4-FFF2-40B4-BE49-F238E27FC236}">
                <a16:creationId xmlns:a16="http://schemas.microsoft.com/office/drawing/2014/main" id="{BA7734A7-B10E-9F9B-5F70-FF22F1C0E793}"/>
              </a:ext>
            </a:extLst>
          </p:cNvPr>
          <p:cNvSpPr/>
          <p:nvPr/>
        </p:nvSpPr>
        <p:spPr>
          <a:xfrm>
            <a:off x="9075468" y="4146357"/>
            <a:ext cx="1791964" cy="322461"/>
          </a:xfrm>
          <a:prstGeom prst="rect">
            <a:avLst/>
          </a:prstGeom>
          <a:solidFill>
            <a:srgbClr val="422C8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rgbClr val="FFFFFF"/>
                </a:solidFill>
                <a:latin typeface="Roboto Slab" pitchFamily="2" charset="0"/>
                <a:ea typeface="Roboto Slab" pitchFamily="2" charset="0"/>
                <a:cs typeface="Roboto Slab" pitchFamily="2" charset="0"/>
              </a:rPr>
              <a:t>Honesty</a:t>
            </a:r>
          </a:p>
        </p:txBody>
      </p:sp>
      <p:sp>
        <p:nvSpPr>
          <p:cNvPr id="27" name="TextBox 26">
            <a:extLst>
              <a:ext uri="{FF2B5EF4-FFF2-40B4-BE49-F238E27FC236}">
                <a16:creationId xmlns:a16="http://schemas.microsoft.com/office/drawing/2014/main" id="{98788821-6CCE-32A1-2069-76A44DBA9177}"/>
              </a:ext>
            </a:extLst>
          </p:cNvPr>
          <p:cNvSpPr txBox="1"/>
          <p:nvPr/>
        </p:nvSpPr>
        <p:spPr>
          <a:xfrm>
            <a:off x="111819" y="4484015"/>
            <a:ext cx="130472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Roboto Slab" pitchFamily="2" charset="0"/>
                <a:ea typeface="Roboto Slab" pitchFamily="2" charset="0"/>
                <a:cs typeface="Roboto Slab" pitchFamily="2" charset="0"/>
              </a:rPr>
              <a:t>Behaviours</a:t>
            </a:r>
            <a:endParaRPr lang="en-GB" sz="1600" b="1" dirty="0">
              <a:latin typeface="Roboto Slab" pitchFamily="2" charset="0"/>
              <a:ea typeface="Roboto Slab" pitchFamily="2" charset="0"/>
              <a:cs typeface="Roboto Slab" pitchFamily="2" charset="0"/>
            </a:endParaRPr>
          </a:p>
        </p:txBody>
      </p:sp>
      <p:graphicFrame>
        <p:nvGraphicFramePr>
          <p:cNvPr id="29" name="Table 28">
            <a:extLst>
              <a:ext uri="{FF2B5EF4-FFF2-40B4-BE49-F238E27FC236}">
                <a16:creationId xmlns:a16="http://schemas.microsoft.com/office/drawing/2014/main" id="{499B85AF-1826-2AFC-FF69-3897EF9CD690}"/>
              </a:ext>
            </a:extLst>
          </p:cNvPr>
          <p:cNvGraphicFramePr>
            <a:graphicFrameLocks noGrp="1"/>
          </p:cNvGraphicFramePr>
          <p:nvPr/>
        </p:nvGraphicFramePr>
        <p:xfrm>
          <a:off x="1445910" y="5194188"/>
          <a:ext cx="1769304" cy="1504252"/>
        </p:xfrm>
        <a:graphic>
          <a:graphicData uri="http://schemas.openxmlformats.org/drawingml/2006/table">
            <a:tbl>
              <a:tblPr>
                <a:tableStyleId>{5C22544A-7EE6-4342-B048-85BDC9FD1C3A}</a:tableStyleId>
              </a:tblPr>
              <a:tblGrid>
                <a:gridCol w="1769304">
                  <a:extLst>
                    <a:ext uri="{9D8B030D-6E8A-4147-A177-3AD203B41FA5}">
                      <a16:colId xmlns:a16="http://schemas.microsoft.com/office/drawing/2014/main" val="1872884108"/>
                    </a:ext>
                  </a:extLst>
                </a:gridCol>
              </a:tblGrid>
              <a:tr h="1504252">
                <a:tc>
                  <a:txBody>
                    <a:bodyPr/>
                    <a:lstStyle/>
                    <a:p>
                      <a:pPr marL="171450" indent="-171450" algn="l" fontAlgn="ctr">
                        <a:buFont typeface="Arial" panose="020B0604020202020204" pitchFamily="34" charset="0"/>
                        <a:buChar char="•"/>
                      </a:pPr>
                      <a:r>
                        <a:rPr lang="en-GB" sz="800" b="0" u="none" strike="noStrike" dirty="0">
                          <a:solidFill>
                            <a:schemeClr val="tx1"/>
                          </a:solidFill>
                          <a:effectLst/>
                          <a:latin typeface="Roboto Slab" pitchFamily="2" charset="0"/>
                          <a:ea typeface="Roboto Slab" pitchFamily="2" charset="0"/>
                          <a:cs typeface="Roboto Slab" pitchFamily="2" charset="0"/>
                        </a:rPr>
                        <a:t>I make the time for care for myself and others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u="none" strike="noStrike" dirty="0">
                          <a:solidFill>
                            <a:schemeClr val="tx1"/>
                          </a:solidFill>
                          <a:effectLst/>
                          <a:latin typeface="Roboto Slab" pitchFamily="2" charset="0"/>
                          <a:ea typeface="Roboto Slab" pitchFamily="2" charset="0"/>
                          <a:cs typeface="Roboto Slab" pitchFamily="2" charset="0"/>
                        </a:rPr>
                        <a:t>I treat people with compassion, kindness and help them feel like they are a part of #teamEEAST</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u="none" strike="noStrike" dirty="0">
                          <a:solidFill>
                            <a:schemeClr val="tx1"/>
                          </a:solidFill>
                          <a:effectLst/>
                          <a:latin typeface="Roboto Slab" pitchFamily="2" charset="0"/>
                          <a:ea typeface="Roboto Slab" pitchFamily="2" charset="0"/>
                          <a:cs typeface="Roboto Slab" pitchFamily="2" charset="0"/>
                        </a:rPr>
                        <a:t>I manage my emotions and behaviours and help others to do the same</a:t>
                      </a:r>
                      <a:endParaRPr lang="en-GB" sz="800" b="0" i="0" u="none" strike="noStrike" dirty="0">
                        <a:solidFill>
                          <a:schemeClr val="tx1"/>
                        </a:solidFill>
                        <a:effectLst/>
                        <a:latin typeface="Roboto Slab" pitchFamily="2" charset="0"/>
                        <a:ea typeface="Roboto Slab" pitchFamily="2" charset="0"/>
                        <a:cs typeface="Roboto Slab" pitchFamily="2" charset="0"/>
                      </a:endParaRPr>
                    </a:p>
                    <a:p>
                      <a:pPr marL="0" indent="0" algn="ctr" fontAlgn="ctr"/>
                      <a:endParaRPr lang="en-GB" sz="900" b="0" i="0" u="none" strike="noStrike" dirty="0">
                        <a:solidFill>
                          <a:schemeClr val="tx1"/>
                        </a:solidFill>
                        <a:effectLst/>
                        <a:latin typeface="Roboto Slab" pitchFamily="2" charset="0"/>
                        <a:ea typeface="Roboto Slab" pitchFamily="2" charset="0"/>
                        <a:cs typeface="Roboto Slab" pitchFamily="2" charset="0"/>
                      </a:endParaRPr>
                    </a:p>
                  </a:txBody>
                  <a:tcPr marL="0" marR="0" marT="0" marB="0" anchor="ctr">
                    <a:solidFill>
                      <a:srgbClr val="009BFA"/>
                    </a:solidFill>
                  </a:tcPr>
                </a:tc>
                <a:extLst>
                  <a:ext uri="{0D108BD9-81ED-4DB2-BD59-A6C34878D82A}">
                    <a16:rowId xmlns:a16="http://schemas.microsoft.com/office/drawing/2014/main" val="3252980107"/>
                  </a:ext>
                </a:extLst>
              </a:tr>
            </a:tbl>
          </a:graphicData>
        </a:graphic>
      </p:graphicFrame>
      <p:graphicFrame>
        <p:nvGraphicFramePr>
          <p:cNvPr id="30" name="Table 29">
            <a:extLst>
              <a:ext uri="{FF2B5EF4-FFF2-40B4-BE49-F238E27FC236}">
                <a16:creationId xmlns:a16="http://schemas.microsoft.com/office/drawing/2014/main" id="{F1F4CDB9-7C92-E557-C4A6-11302B0ABEE7}"/>
              </a:ext>
            </a:extLst>
          </p:cNvPr>
          <p:cNvGraphicFramePr>
            <a:graphicFrameLocks noGrp="1"/>
          </p:cNvGraphicFramePr>
          <p:nvPr/>
        </p:nvGraphicFramePr>
        <p:xfrm>
          <a:off x="3384153" y="5195336"/>
          <a:ext cx="1806046" cy="1518735"/>
        </p:xfrm>
        <a:graphic>
          <a:graphicData uri="http://schemas.openxmlformats.org/drawingml/2006/table">
            <a:tbl>
              <a:tblPr>
                <a:tableStyleId>{5C22544A-7EE6-4342-B048-85BDC9FD1C3A}</a:tableStyleId>
              </a:tblPr>
              <a:tblGrid>
                <a:gridCol w="1806046">
                  <a:extLst>
                    <a:ext uri="{9D8B030D-6E8A-4147-A177-3AD203B41FA5}">
                      <a16:colId xmlns:a16="http://schemas.microsoft.com/office/drawing/2014/main" val="2857914371"/>
                    </a:ext>
                  </a:extLst>
                </a:gridCol>
              </a:tblGrid>
              <a:tr h="1518735">
                <a:tc>
                  <a:txBody>
                    <a:bodyPr/>
                    <a:lstStyle/>
                    <a:p>
                      <a:pPr marL="171450" indent="-171450" algn="l" fontAlgn="ctr">
                        <a:buFont typeface="Arial" panose="020B0604020202020204" pitchFamily="34" charset="0"/>
                        <a:buChar char="•"/>
                      </a:pPr>
                      <a:r>
                        <a:rPr lang="en-GB" sz="800" b="0" u="none" strike="noStrike" dirty="0">
                          <a:solidFill>
                            <a:schemeClr val="tx1"/>
                          </a:solidFill>
                          <a:effectLst/>
                          <a:latin typeface="Roboto Slab" pitchFamily="2" charset="0"/>
                          <a:ea typeface="Roboto Slab" pitchFamily="2" charset="0"/>
                          <a:cs typeface="Roboto Slab" pitchFamily="2" charset="0"/>
                        </a:rPr>
                        <a:t>I work with others so that together we can achieve our personal, department and Trust goals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u="none" strike="noStrike" dirty="0">
                          <a:solidFill>
                            <a:schemeClr val="tx1"/>
                          </a:solidFill>
                          <a:effectLst/>
                          <a:latin typeface="Roboto Slab" pitchFamily="2" charset="0"/>
                          <a:ea typeface="Roboto Slab" pitchFamily="2" charset="0"/>
                          <a:cs typeface="Roboto Slab" pitchFamily="2" charset="0"/>
                        </a:rPr>
                        <a:t>I seek and provide constructive feedback to celebrate and improve our performance</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u="none" strike="noStrike" dirty="0">
                          <a:solidFill>
                            <a:schemeClr val="tx1"/>
                          </a:solidFill>
                          <a:effectLst/>
                          <a:latin typeface="Roboto Slab" pitchFamily="2" charset="0"/>
                          <a:ea typeface="Roboto Slab" pitchFamily="2" charset="0"/>
                          <a:cs typeface="Roboto Slab" pitchFamily="2" charset="0"/>
                        </a:rPr>
                        <a:t>I share best practice and make my voice heard with suggestions for innovation and improvement</a:t>
                      </a:r>
                    </a:p>
                    <a:p>
                      <a:pPr marL="0" indent="0" algn="ctr" fontAlgn="ctr"/>
                      <a:endParaRPr lang="en-GB" sz="900" b="0" u="none" strike="noStrike" dirty="0">
                        <a:solidFill>
                          <a:schemeClr val="bg1"/>
                        </a:solidFill>
                        <a:effectLst/>
                        <a:latin typeface="Roboto Slab" pitchFamily="2" charset="0"/>
                        <a:ea typeface="Roboto Slab" pitchFamily="2" charset="0"/>
                        <a:cs typeface="Roboto Slab" pitchFamily="2" charset="0"/>
                      </a:endParaRPr>
                    </a:p>
                  </a:txBody>
                  <a:tcPr marL="0" marR="0" marT="0" marB="0" anchor="ctr">
                    <a:solidFill>
                      <a:srgbClr val="F3625B"/>
                    </a:solidFill>
                  </a:tcPr>
                </a:tc>
                <a:extLst>
                  <a:ext uri="{0D108BD9-81ED-4DB2-BD59-A6C34878D82A}">
                    <a16:rowId xmlns:a16="http://schemas.microsoft.com/office/drawing/2014/main" val="1896978836"/>
                  </a:ext>
                </a:extLst>
              </a:tr>
            </a:tbl>
          </a:graphicData>
        </a:graphic>
      </p:graphicFrame>
      <p:graphicFrame>
        <p:nvGraphicFramePr>
          <p:cNvPr id="31" name="Table 30">
            <a:extLst>
              <a:ext uri="{FF2B5EF4-FFF2-40B4-BE49-F238E27FC236}">
                <a16:creationId xmlns:a16="http://schemas.microsoft.com/office/drawing/2014/main" id="{B66A0A55-20D8-61CC-4132-AE7F9D0375A8}"/>
              </a:ext>
            </a:extLst>
          </p:cNvPr>
          <p:cNvGraphicFramePr>
            <a:graphicFrameLocks noGrp="1"/>
          </p:cNvGraphicFramePr>
          <p:nvPr/>
        </p:nvGraphicFramePr>
        <p:xfrm>
          <a:off x="5338552" y="5204879"/>
          <a:ext cx="1782518" cy="1518735"/>
        </p:xfrm>
        <a:graphic>
          <a:graphicData uri="http://schemas.openxmlformats.org/drawingml/2006/table">
            <a:tbl>
              <a:tblPr>
                <a:tableStyleId>{5C22544A-7EE6-4342-B048-85BDC9FD1C3A}</a:tableStyleId>
              </a:tblPr>
              <a:tblGrid>
                <a:gridCol w="1782518">
                  <a:extLst>
                    <a:ext uri="{9D8B030D-6E8A-4147-A177-3AD203B41FA5}">
                      <a16:colId xmlns:a16="http://schemas.microsoft.com/office/drawing/2014/main" val="188267220"/>
                    </a:ext>
                  </a:extLst>
                </a:gridCol>
              </a:tblGrid>
              <a:tr h="1518735">
                <a:tc>
                  <a:txBody>
                    <a:bodyPr/>
                    <a:lstStyle/>
                    <a:p>
                      <a:pPr marL="171450" indent="-171450" algn="l" fontAlgn="ctr">
                        <a:buFont typeface="Arial" panose="020B0604020202020204" pitchFamily="34" charset="0"/>
                        <a:buChar char="•"/>
                      </a:pPr>
                      <a:r>
                        <a:rPr lang="en-GB" sz="800" b="0" i="0" u="none" strike="noStrike" dirty="0">
                          <a:solidFill>
                            <a:schemeClr val="tx1"/>
                          </a:solidFill>
                          <a:effectLst/>
                          <a:latin typeface="Roboto Slab" pitchFamily="2" charset="0"/>
                          <a:ea typeface="Roboto Slab" pitchFamily="2" charset="0"/>
                          <a:cs typeface="Roboto Slab" pitchFamily="2" charset="0"/>
                        </a:rPr>
                        <a:t>I ensure my work is  consistently of a high quality</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dirty="0">
                          <a:solidFill>
                            <a:schemeClr val="tx1"/>
                          </a:solidFill>
                          <a:effectLst/>
                          <a:latin typeface="Roboto Slab" pitchFamily="2" charset="0"/>
                          <a:ea typeface="Roboto Slab" pitchFamily="2" charset="0"/>
                          <a:cs typeface="Roboto Slab" pitchFamily="2" charset="0"/>
                        </a:rPr>
                        <a:t>I invest time in my development through continuing professional development and mandatory training</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dirty="0">
                          <a:solidFill>
                            <a:schemeClr val="tx1"/>
                          </a:solidFill>
                          <a:effectLst/>
                          <a:latin typeface="Roboto Slab" pitchFamily="2" charset="0"/>
                          <a:ea typeface="Roboto Slab" pitchFamily="2" charset="0"/>
                          <a:cs typeface="Roboto Slab" pitchFamily="2" charset="0"/>
                        </a:rPr>
                        <a:t>I look for opportunities to innovate and improve</a:t>
                      </a:r>
                    </a:p>
                    <a:p>
                      <a:pPr marL="0" indent="0" algn="ctr" fontAlgn="ctr"/>
                      <a:endParaRPr lang="en-GB" sz="900" b="0" i="0" u="none" strike="noStrike" dirty="0">
                        <a:solidFill>
                          <a:schemeClr val="tx1"/>
                        </a:solidFill>
                        <a:effectLst/>
                        <a:latin typeface="Roboto Slab" pitchFamily="2" charset="0"/>
                        <a:ea typeface="Roboto Slab" pitchFamily="2" charset="0"/>
                        <a:cs typeface="Roboto Slab" pitchFamily="2" charset="0"/>
                      </a:endParaRPr>
                    </a:p>
                  </a:txBody>
                  <a:tcPr marL="9525" marR="9525" marT="9525" marB="0" anchor="ctr">
                    <a:solidFill>
                      <a:srgbClr val="00D2C3"/>
                    </a:solidFill>
                  </a:tcPr>
                </a:tc>
                <a:extLst>
                  <a:ext uri="{0D108BD9-81ED-4DB2-BD59-A6C34878D82A}">
                    <a16:rowId xmlns:a16="http://schemas.microsoft.com/office/drawing/2014/main" val="1406768692"/>
                  </a:ext>
                </a:extLst>
              </a:tr>
            </a:tbl>
          </a:graphicData>
        </a:graphic>
      </p:graphicFrame>
      <p:graphicFrame>
        <p:nvGraphicFramePr>
          <p:cNvPr id="32" name="Table 31">
            <a:extLst>
              <a:ext uri="{FF2B5EF4-FFF2-40B4-BE49-F238E27FC236}">
                <a16:creationId xmlns:a16="http://schemas.microsoft.com/office/drawing/2014/main" id="{B4D3ADAE-9780-B365-1800-AA1D858108E4}"/>
              </a:ext>
            </a:extLst>
          </p:cNvPr>
          <p:cNvGraphicFramePr>
            <a:graphicFrameLocks noGrp="1"/>
          </p:cNvGraphicFramePr>
          <p:nvPr/>
        </p:nvGraphicFramePr>
        <p:xfrm>
          <a:off x="7227743" y="5204879"/>
          <a:ext cx="1742203" cy="1524732"/>
        </p:xfrm>
        <a:graphic>
          <a:graphicData uri="http://schemas.openxmlformats.org/drawingml/2006/table">
            <a:tbl>
              <a:tblPr>
                <a:tableStyleId>{5C22544A-7EE6-4342-B048-85BDC9FD1C3A}</a:tableStyleId>
              </a:tblPr>
              <a:tblGrid>
                <a:gridCol w="1742203">
                  <a:extLst>
                    <a:ext uri="{9D8B030D-6E8A-4147-A177-3AD203B41FA5}">
                      <a16:colId xmlns:a16="http://schemas.microsoft.com/office/drawing/2014/main" val="1163943340"/>
                    </a:ext>
                  </a:extLst>
                </a:gridCol>
              </a:tblGrid>
              <a:tr h="1524732">
                <a:tc>
                  <a:txBody>
                    <a:bodyPr/>
                    <a:lstStyle/>
                    <a:p>
                      <a:pPr marL="171450" indent="-171450" algn="l" fontAlgn="ctr">
                        <a:buFont typeface="Arial" panose="020B0604020202020204" pitchFamily="34" charset="0"/>
                        <a:buChar char="•"/>
                      </a:pPr>
                      <a:r>
                        <a:rPr lang="en-GB" sz="800" b="0" i="0" u="none" strike="noStrike" dirty="0">
                          <a:solidFill>
                            <a:schemeClr val="tx1"/>
                          </a:solidFill>
                          <a:effectLst/>
                          <a:latin typeface="Roboto Slab" pitchFamily="2" charset="0"/>
                          <a:ea typeface="Roboto Slab" pitchFamily="2" charset="0"/>
                          <a:cs typeface="Roboto Slab" pitchFamily="2" charset="0"/>
                        </a:rPr>
                        <a:t>I am accountable and able to explain my decisions, actions and behaviours </a:t>
                      </a:r>
                    </a:p>
                    <a:p>
                      <a:pPr marL="171450" indent="-171450" algn="l" fontAlgn="ctr">
                        <a:buFont typeface="Arial" panose="020B0604020202020204" pitchFamily="34" charset="0"/>
                        <a:buChar char="•"/>
                      </a:pPr>
                      <a:r>
                        <a:rPr lang="en-GB" sz="800" b="0" i="0" u="none" strike="noStrike" dirty="0">
                          <a:solidFill>
                            <a:schemeClr val="tx1"/>
                          </a:solidFill>
                          <a:effectLst/>
                          <a:latin typeface="Roboto Slab" pitchFamily="2" charset="0"/>
                          <a:ea typeface="Roboto Slab" pitchFamily="2" charset="0"/>
                          <a:cs typeface="Roboto Slab" pitchFamily="2" charset="0"/>
                        </a:rPr>
                        <a:t>I am professional, reliable and conduct myself with integrity</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dirty="0">
                          <a:solidFill>
                            <a:schemeClr val="tx1"/>
                          </a:solidFill>
                          <a:effectLst/>
                          <a:latin typeface="Roboto Slab" pitchFamily="2" charset="0"/>
                          <a:ea typeface="Roboto Slab" pitchFamily="2" charset="0"/>
                          <a:cs typeface="Roboto Slab" pitchFamily="2" charset="0"/>
                        </a:rPr>
                        <a:t>I value and promote equity, diversity and inclusion</a:t>
                      </a:r>
                    </a:p>
                    <a:p>
                      <a:pPr marL="0" indent="0" algn="ctr" fontAlgn="ctr"/>
                      <a:endParaRPr lang="en-GB" sz="900" b="0" i="0" u="none" strike="noStrike" dirty="0">
                        <a:solidFill>
                          <a:schemeClr val="tx1"/>
                        </a:solidFill>
                        <a:effectLst/>
                        <a:latin typeface="Roboto Slab" pitchFamily="2" charset="0"/>
                        <a:ea typeface="Roboto Slab" pitchFamily="2" charset="0"/>
                        <a:cs typeface="Roboto Slab" pitchFamily="2" charset="0"/>
                      </a:endParaRPr>
                    </a:p>
                  </a:txBody>
                  <a:tcPr marL="9525" marR="9525" marT="9525" marB="0" anchor="ctr">
                    <a:solidFill>
                      <a:srgbClr val="F9A845"/>
                    </a:solidFill>
                  </a:tcPr>
                </a:tc>
                <a:extLst>
                  <a:ext uri="{0D108BD9-81ED-4DB2-BD59-A6C34878D82A}">
                    <a16:rowId xmlns:a16="http://schemas.microsoft.com/office/drawing/2014/main" val="985756171"/>
                  </a:ext>
                </a:extLst>
              </a:tr>
            </a:tbl>
          </a:graphicData>
        </a:graphic>
      </p:graphicFrame>
      <p:graphicFrame>
        <p:nvGraphicFramePr>
          <p:cNvPr id="33" name="Table 32">
            <a:extLst>
              <a:ext uri="{FF2B5EF4-FFF2-40B4-BE49-F238E27FC236}">
                <a16:creationId xmlns:a16="http://schemas.microsoft.com/office/drawing/2014/main" id="{EEEBF795-7E7A-AD35-00D1-44B0483F0BFA}"/>
              </a:ext>
            </a:extLst>
          </p:cNvPr>
          <p:cNvGraphicFramePr>
            <a:graphicFrameLocks noGrp="1"/>
          </p:cNvGraphicFramePr>
          <p:nvPr/>
        </p:nvGraphicFramePr>
        <p:xfrm>
          <a:off x="9086270" y="5215696"/>
          <a:ext cx="1782518" cy="1524732"/>
        </p:xfrm>
        <a:graphic>
          <a:graphicData uri="http://schemas.openxmlformats.org/drawingml/2006/table">
            <a:tbl>
              <a:tblPr>
                <a:tableStyleId>{5C22544A-7EE6-4342-B048-85BDC9FD1C3A}</a:tableStyleId>
              </a:tblPr>
              <a:tblGrid>
                <a:gridCol w="1782518">
                  <a:extLst>
                    <a:ext uri="{9D8B030D-6E8A-4147-A177-3AD203B41FA5}">
                      <a16:colId xmlns:a16="http://schemas.microsoft.com/office/drawing/2014/main" val="2414093542"/>
                    </a:ext>
                  </a:extLst>
                </a:gridCol>
              </a:tblGrid>
              <a:tr h="1524732">
                <a:tc>
                  <a:txBody>
                    <a:bodyPr/>
                    <a:lstStyle/>
                    <a:p>
                      <a:pPr marL="171450" indent="-171450" algn="l" fontAlgn="ctr">
                        <a:buFont typeface="Arial" panose="020B0604020202020204" pitchFamily="34" charset="0"/>
                        <a:buChar char="•"/>
                      </a:pPr>
                      <a:r>
                        <a:rPr lang="en-GB" sz="800" b="0" i="0" u="none" strike="noStrike" dirty="0">
                          <a:solidFill>
                            <a:schemeClr val="tx1"/>
                          </a:solidFill>
                          <a:effectLst/>
                          <a:latin typeface="Roboto Slab" pitchFamily="2" charset="0"/>
                          <a:ea typeface="Roboto Slab" pitchFamily="2" charset="0"/>
                          <a:cs typeface="Roboto Slab" pitchFamily="2" charset="0"/>
                        </a:rPr>
                        <a:t>I listen to understand, communicate honestly and constructively</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dirty="0">
                          <a:solidFill>
                            <a:schemeClr val="tx1"/>
                          </a:solidFill>
                          <a:effectLst/>
                          <a:latin typeface="Roboto Slab" pitchFamily="2" charset="0"/>
                          <a:ea typeface="Roboto Slab" pitchFamily="2" charset="0"/>
                          <a:cs typeface="Roboto Slab" pitchFamily="2" charset="0"/>
                        </a:rPr>
                        <a:t>I am self-aware of my emotional, psychological and physical wellbeing and the impact it has on safety and the people around me</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dirty="0">
                          <a:solidFill>
                            <a:schemeClr val="tx1"/>
                          </a:solidFill>
                          <a:effectLst/>
                          <a:latin typeface="Roboto Slab" pitchFamily="2" charset="0"/>
                          <a:ea typeface="Roboto Slab" pitchFamily="2" charset="0"/>
                          <a:cs typeface="Roboto Slab" pitchFamily="2" charset="0"/>
                        </a:rPr>
                        <a:t>I am curious, open and speak up when things go wrong </a:t>
                      </a:r>
                      <a:endParaRPr lang="en-GB" sz="900" b="0" i="0" u="none" strike="noStrike" dirty="0">
                        <a:solidFill>
                          <a:schemeClr val="tx1"/>
                        </a:solidFill>
                        <a:effectLst/>
                        <a:latin typeface="Roboto Slab" pitchFamily="2" charset="0"/>
                        <a:ea typeface="Roboto Slab" pitchFamily="2" charset="0"/>
                        <a:cs typeface="Roboto Slab" pitchFamily="2" charset="0"/>
                      </a:endParaRPr>
                    </a:p>
                  </a:txBody>
                  <a:tcPr marL="9525" marR="9525" marT="9525" marB="0" anchor="ctr">
                    <a:solidFill>
                      <a:srgbClr val="A593DD"/>
                    </a:solidFill>
                  </a:tcPr>
                </a:tc>
                <a:extLst>
                  <a:ext uri="{0D108BD9-81ED-4DB2-BD59-A6C34878D82A}">
                    <a16:rowId xmlns:a16="http://schemas.microsoft.com/office/drawing/2014/main" val="3703822364"/>
                  </a:ext>
                </a:extLst>
              </a:tr>
            </a:tbl>
          </a:graphicData>
        </a:graphic>
      </p:graphicFrame>
      <p:sp>
        <p:nvSpPr>
          <p:cNvPr id="22" name="Title 1">
            <a:extLst>
              <a:ext uri="{FF2B5EF4-FFF2-40B4-BE49-F238E27FC236}">
                <a16:creationId xmlns:a16="http://schemas.microsoft.com/office/drawing/2014/main" id="{0AE62C31-9B17-0AB9-29C6-6EB566F7F618}"/>
              </a:ext>
            </a:extLst>
          </p:cNvPr>
          <p:cNvSpPr txBox="1">
            <a:spLocks/>
          </p:cNvSpPr>
          <p:nvPr/>
        </p:nvSpPr>
        <p:spPr>
          <a:xfrm>
            <a:off x="838200" y="508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FB159"/>
                </a:solidFill>
                <a:latin typeface="Open Sans SemiCondensed" pitchFamily="2" charset="0"/>
                <a:ea typeface="Helvetica Neue" panose="02000503000000020004" pitchFamily="2"/>
                <a:cs typeface="+mj-cs"/>
              </a:defRPr>
            </a:lvl1pPr>
          </a:lstStyle>
          <a:p>
            <a:r>
              <a:rPr lang="en-GB" dirty="0">
                <a:latin typeface="Roboto Slab" pitchFamily="2" charset="0"/>
                <a:ea typeface="Roboto Slab" pitchFamily="2" charset="0"/>
                <a:cs typeface="Roboto Slab" pitchFamily="2" charset="0"/>
              </a:rPr>
              <a:t>Draft Mission, Vision, Goals, Values and Behaviours</a:t>
            </a:r>
            <a:endParaRPr lang="en-GB" dirty="0">
              <a:solidFill>
                <a:srgbClr val="00B050"/>
              </a:solidFill>
              <a:latin typeface="Roboto Slab" pitchFamily="2" charset="0"/>
              <a:ea typeface="Roboto Slab" pitchFamily="2" charset="0"/>
              <a:cs typeface="Roboto Slab" pitchFamily="2" charset="0"/>
            </a:endParaRPr>
          </a:p>
        </p:txBody>
      </p:sp>
      <p:sp>
        <p:nvSpPr>
          <p:cNvPr id="3" name="Rectangle 2">
            <a:extLst>
              <a:ext uri="{FF2B5EF4-FFF2-40B4-BE49-F238E27FC236}">
                <a16:creationId xmlns:a16="http://schemas.microsoft.com/office/drawing/2014/main" id="{66EAE879-417C-0A4F-DA76-FB543E0B0F84}"/>
              </a:ext>
            </a:extLst>
          </p:cNvPr>
          <p:cNvSpPr/>
          <p:nvPr/>
        </p:nvSpPr>
        <p:spPr>
          <a:xfrm>
            <a:off x="1437679" y="4468819"/>
            <a:ext cx="1777535" cy="676416"/>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solidFill>
                  <a:srgbClr val="FFFFFF"/>
                </a:solidFill>
                <a:latin typeface="Roboto Slab" pitchFamily="2" charset="0"/>
                <a:ea typeface="Roboto Slab" pitchFamily="2" charset="0"/>
                <a:cs typeface="Roboto Slab" pitchFamily="2" charset="0"/>
              </a:rPr>
              <a:t>We prioritise caring for our patients and each other</a:t>
            </a:r>
          </a:p>
        </p:txBody>
      </p:sp>
      <p:sp>
        <p:nvSpPr>
          <p:cNvPr id="8" name="Rectangle 7">
            <a:extLst>
              <a:ext uri="{FF2B5EF4-FFF2-40B4-BE49-F238E27FC236}">
                <a16:creationId xmlns:a16="http://schemas.microsoft.com/office/drawing/2014/main" id="{4CAC652C-0ADF-025F-F7FB-DF4E67ED485F}"/>
              </a:ext>
            </a:extLst>
          </p:cNvPr>
          <p:cNvSpPr/>
          <p:nvPr/>
        </p:nvSpPr>
        <p:spPr>
          <a:xfrm>
            <a:off x="3369898" y="4468818"/>
            <a:ext cx="1806045" cy="676416"/>
          </a:xfrm>
          <a:prstGeom prst="rect">
            <a:avLst/>
          </a:prstGeom>
          <a:solidFill>
            <a:srgbClr val="EF2E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solidFill>
                  <a:srgbClr val="FFFFFF"/>
                </a:solidFill>
                <a:latin typeface="Roboto Slab" pitchFamily="2" charset="0"/>
                <a:ea typeface="Roboto Slab" pitchFamily="2" charset="0"/>
                <a:cs typeface="Roboto Slab" pitchFamily="2" charset="0"/>
              </a:rPr>
              <a:t>We’re stronger together</a:t>
            </a:r>
          </a:p>
        </p:txBody>
      </p:sp>
      <p:sp>
        <p:nvSpPr>
          <p:cNvPr id="18" name="Rectangle 17">
            <a:extLst>
              <a:ext uri="{FF2B5EF4-FFF2-40B4-BE49-F238E27FC236}">
                <a16:creationId xmlns:a16="http://schemas.microsoft.com/office/drawing/2014/main" id="{F3C9C0E4-7D78-ED8D-7D6F-D5579911FB53}"/>
              </a:ext>
            </a:extLst>
          </p:cNvPr>
          <p:cNvSpPr/>
          <p:nvPr/>
        </p:nvSpPr>
        <p:spPr>
          <a:xfrm>
            <a:off x="5337138" y="4476636"/>
            <a:ext cx="1777229" cy="668599"/>
          </a:xfrm>
          <a:prstGeom prst="rect">
            <a:avLst/>
          </a:prstGeom>
          <a:solidFill>
            <a:srgbClr val="00AC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solidFill>
                  <a:srgbClr val="FFFFFF"/>
                </a:solidFill>
                <a:latin typeface="Roboto Slab" pitchFamily="2" charset="0"/>
                <a:ea typeface="Roboto Slab" pitchFamily="2" charset="0"/>
                <a:cs typeface="Roboto Slab" pitchFamily="2" charset="0"/>
              </a:rPr>
              <a:t>We learn and improve every day</a:t>
            </a:r>
          </a:p>
        </p:txBody>
      </p:sp>
      <p:sp>
        <p:nvSpPr>
          <p:cNvPr id="28" name="Rectangle 27">
            <a:extLst>
              <a:ext uri="{FF2B5EF4-FFF2-40B4-BE49-F238E27FC236}">
                <a16:creationId xmlns:a16="http://schemas.microsoft.com/office/drawing/2014/main" id="{6AE2C69A-B4F0-2C79-63D4-B7D9BC91EAAA}"/>
              </a:ext>
            </a:extLst>
          </p:cNvPr>
          <p:cNvSpPr/>
          <p:nvPr/>
        </p:nvSpPr>
        <p:spPr>
          <a:xfrm>
            <a:off x="7227742" y="4504744"/>
            <a:ext cx="1742204" cy="640491"/>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solidFill>
                  <a:srgbClr val="FFFFFF"/>
                </a:solidFill>
                <a:latin typeface="Roboto Slab" pitchFamily="2" charset="0"/>
                <a:ea typeface="Roboto Slab" pitchFamily="2" charset="0"/>
                <a:cs typeface="Roboto Slab" pitchFamily="2" charset="0"/>
              </a:rPr>
              <a:t>We treat people as they want to be treated</a:t>
            </a:r>
          </a:p>
        </p:txBody>
      </p:sp>
      <p:sp>
        <p:nvSpPr>
          <p:cNvPr id="34" name="Rectangle 33">
            <a:extLst>
              <a:ext uri="{FF2B5EF4-FFF2-40B4-BE49-F238E27FC236}">
                <a16:creationId xmlns:a16="http://schemas.microsoft.com/office/drawing/2014/main" id="{ADE8A911-0BC0-E1BC-4EEE-E4650F961CA5}"/>
              </a:ext>
            </a:extLst>
          </p:cNvPr>
          <p:cNvSpPr/>
          <p:nvPr/>
        </p:nvSpPr>
        <p:spPr>
          <a:xfrm>
            <a:off x="9075096" y="4496364"/>
            <a:ext cx="1791964" cy="659387"/>
          </a:xfrm>
          <a:prstGeom prst="rect">
            <a:avLst/>
          </a:prstGeom>
          <a:solidFill>
            <a:srgbClr val="422C8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solidFill>
                  <a:srgbClr val="FFFFFF"/>
                </a:solidFill>
                <a:latin typeface="Roboto Slab" pitchFamily="2" charset="0"/>
                <a:ea typeface="Roboto Slab" pitchFamily="2" charset="0"/>
                <a:cs typeface="Roboto Slab" pitchFamily="2" charset="0"/>
              </a:rPr>
              <a:t>We are honest with ourselves, our patients and each other</a:t>
            </a:r>
          </a:p>
        </p:txBody>
      </p:sp>
      <p:sp>
        <p:nvSpPr>
          <p:cNvPr id="35" name="Rectangle 34">
            <a:extLst>
              <a:ext uri="{FF2B5EF4-FFF2-40B4-BE49-F238E27FC236}">
                <a16:creationId xmlns:a16="http://schemas.microsoft.com/office/drawing/2014/main" id="{CE3ED259-36A1-31A7-F456-A3A8848ADDA4}"/>
              </a:ext>
            </a:extLst>
          </p:cNvPr>
          <p:cNvSpPr/>
          <p:nvPr/>
        </p:nvSpPr>
        <p:spPr>
          <a:xfrm>
            <a:off x="1445910" y="1211963"/>
            <a:ext cx="9412590" cy="889866"/>
          </a:xfrm>
          <a:prstGeom prst="rect">
            <a:avLst/>
          </a:prstGeom>
          <a:solidFill>
            <a:srgbClr val="0FB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Roboto Slab" pitchFamily="2" charset="0"/>
                <a:ea typeface="Roboto Slab" pitchFamily="2" charset="0"/>
                <a:cs typeface="Roboto Slab" pitchFamily="2" charset="0"/>
              </a:rPr>
              <a:t>Everyone in the east of England is connected to outstanding urgent and emergency care</a:t>
            </a:r>
          </a:p>
        </p:txBody>
      </p:sp>
      <p:sp>
        <p:nvSpPr>
          <p:cNvPr id="38" name="Rectangle 37">
            <a:extLst>
              <a:ext uri="{FF2B5EF4-FFF2-40B4-BE49-F238E27FC236}">
                <a16:creationId xmlns:a16="http://schemas.microsoft.com/office/drawing/2014/main" id="{2FDCA7A1-4BDE-6D6A-8F83-C923C6318C55}"/>
              </a:ext>
            </a:extLst>
          </p:cNvPr>
          <p:cNvSpPr/>
          <p:nvPr/>
        </p:nvSpPr>
        <p:spPr>
          <a:xfrm>
            <a:off x="1452946" y="2139742"/>
            <a:ext cx="9405554" cy="406699"/>
          </a:xfrm>
          <a:prstGeom prst="rect">
            <a:avLst/>
          </a:prstGeom>
          <a:solidFill>
            <a:srgbClr val="0FB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Roboto Slab" pitchFamily="2" charset="0"/>
                <a:ea typeface="Roboto Slab" pitchFamily="2" charset="0"/>
                <a:cs typeface="Roboto Slab" pitchFamily="2" charset="0"/>
              </a:rPr>
              <a:t>Caring for our patients and each other every hour of every day</a:t>
            </a:r>
          </a:p>
        </p:txBody>
      </p:sp>
      <p:sp>
        <p:nvSpPr>
          <p:cNvPr id="39" name="Rectangle 38">
            <a:extLst>
              <a:ext uri="{FF2B5EF4-FFF2-40B4-BE49-F238E27FC236}">
                <a16:creationId xmlns:a16="http://schemas.microsoft.com/office/drawing/2014/main" id="{3656F6FA-5E9B-F727-407F-BBF358EABB9B}"/>
              </a:ext>
            </a:extLst>
          </p:cNvPr>
          <p:cNvSpPr>
            <a:spLocks/>
          </p:cNvSpPr>
          <p:nvPr/>
        </p:nvSpPr>
        <p:spPr>
          <a:xfrm>
            <a:off x="1452946" y="2584354"/>
            <a:ext cx="2283458" cy="427429"/>
          </a:xfrm>
          <a:prstGeom prst="rect">
            <a:avLst/>
          </a:prstGeom>
          <a:solidFill>
            <a:srgbClr val="0FB1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solidFill>
                  <a:schemeClr val="bg1"/>
                </a:solidFill>
                <a:latin typeface="Roboto Slab" pitchFamily="2" charset="0"/>
                <a:ea typeface="Roboto Slab" pitchFamily="2" charset="0"/>
                <a:cs typeface="Roboto Slab" pitchFamily="2" charset="0"/>
              </a:rPr>
              <a:t>TEAM EEAST </a:t>
            </a:r>
          </a:p>
        </p:txBody>
      </p:sp>
      <p:sp>
        <p:nvSpPr>
          <p:cNvPr id="40" name="Rectangle 39">
            <a:extLst>
              <a:ext uri="{FF2B5EF4-FFF2-40B4-BE49-F238E27FC236}">
                <a16:creationId xmlns:a16="http://schemas.microsoft.com/office/drawing/2014/main" id="{0A046B92-A472-D5B1-BA5F-CDDEB58A603F}"/>
              </a:ext>
            </a:extLst>
          </p:cNvPr>
          <p:cNvSpPr>
            <a:spLocks/>
          </p:cNvSpPr>
          <p:nvPr/>
        </p:nvSpPr>
        <p:spPr>
          <a:xfrm>
            <a:off x="3845602" y="3100875"/>
            <a:ext cx="2283458" cy="948609"/>
          </a:xfrm>
          <a:prstGeom prst="rect">
            <a:avLst/>
          </a:prstGeom>
          <a:solidFill>
            <a:srgbClr val="AEF8C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dirty="0">
                <a:solidFill>
                  <a:schemeClr val="tx1"/>
                </a:solidFill>
                <a:latin typeface="Roboto Slab" pitchFamily="2" charset="0"/>
                <a:ea typeface="Roboto Slab" pitchFamily="2" charset="0"/>
                <a:cs typeface="Roboto Slab" pitchFamily="2" charset="0"/>
              </a:rPr>
              <a:t>Patients receive outstanding and equitable urgent and emergency care delivered by EEAST</a:t>
            </a:r>
          </a:p>
        </p:txBody>
      </p:sp>
      <p:sp>
        <p:nvSpPr>
          <p:cNvPr id="41" name="Rectangle 40">
            <a:extLst>
              <a:ext uri="{FF2B5EF4-FFF2-40B4-BE49-F238E27FC236}">
                <a16:creationId xmlns:a16="http://schemas.microsoft.com/office/drawing/2014/main" id="{2F0401DF-E639-904B-3823-BF2D1A0D2E56}"/>
              </a:ext>
            </a:extLst>
          </p:cNvPr>
          <p:cNvSpPr>
            <a:spLocks/>
          </p:cNvSpPr>
          <p:nvPr/>
        </p:nvSpPr>
        <p:spPr>
          <a:xfrm>
            <a:off x="6210321" y="3106307"/>
            <a:ext cx="2283458" cy="964827"/>
          </a:xfrm>
          <a:prstGeom prst="rect">
            <a:avLst/>
          </a:prstGeom>
          <a:solidFill>
            <a:srgbClr val="AEF8C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dirty="0">
                <a:solidFill>
                  <a:schemeClr val="tx1"/>
                </a:solidFill>
                <a:latin typeface="Roboto Slab" pitchFamily="2" charset="0"/>
                <a:ea typeface="Roboto Slab" pitchFamily="2" charset="0"/>
                <a:cs typeface="Roboto Slab" pitchFamily="2" charset="0"/>
              </a:rPr>
              <a:t>Collaboration connects patients to outstanding urgent and emergency care in the region</a:t>
            </a:r>
          </a:p>
        </p:txBody>
      </p:sp>
      <p:sp>
        <p:nvSpPr>
          <p:cNvPr id="42" name="Rectangle 41">
            <a:extLst>
              <a:ext uri="{FF2B5EF4-FFF2-40B4-BE49-F238E27FC236}">
                <a16:creationId xmlns:a16="http://schemas.microsoft.com/office/drawing/2014/main" id="{D065F3F1-F1C0-DD28-5EEE-BDC319A3D654}"/>
              </a:ext>
            </a:extLst>
          </p:cNvPr>
          <p:cNvSpPr>
            <a:spLocks/>
          </p:cNvSpPr>
          <p:nvPr/>
        </p:nvSpPr>
        <p:spPr>
          <a:xfrm>
            <a:off x="8575040" y="2592958"/>
            <a:ext cx="2283460" cy="447132"/>
          </a:xfrm>
          <a:prstGeom prst="rect">
            <a:avLst/>
          </a:prstGeom>
          <a:solidFill>
            <a:srgbClr val="0FB1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solidFill>
                  <a:schemeClr val="bg1"/>
                </a:solidFill>
                <a:latin typeface="Roboto Slab" pitchFamily="2" charset="0"/>
                <a:ea typeface="Roboto Slab" pitchFamily="2" charset="0"/>
                <a:cs typeface="Roboto Slab" pitchFamily="2" charset="0"/>
              </a:rPr>
              <a:t>FUTURE FOCUSED</a:t>
            </a:r>
          </a:p>
        </p:txBody>
      </p:sp>
      <p:sp>
        <p:nvSpPr>
          <p:cNvPr id="43" name="Rectangle 42">
            <a:extLst>
              <a:ext uri="{FF2B5EF4-FFF2-40B4-BE49-F238E27FC236}">
                <a16:creationId xmlns:a16="http://schemas.microsoft.com/office/drawing/2014/main" id="{71E9A18C-F9BF-CCFA-225E-8745B2DFF038}"/>
              </a:ext>
            </a:extLst>
          </p:cNvPr>
          <p:cNvSpPr>
            <a:spLocks/>
          </p:cNvSpPr>
          <p:nvPr/>
        </p:nvSpPr>
        <p:spPr>
          <a:xfrm>
            <a:off x="3845602" y="2592958"/>
            <a:ext cx="4627275" cy="466833"/>
          </a:xfrm>
          <a:prstGeom prst="rect">
            <a:avLst/>
          </a:prstGeom>
          <a:solidFill>
            <a:srgbClr val="0FB1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solidFill>
                  <a:schemeClr val="bg1"/>
                </a:solidFill>
                <a:latin typeface="Roboto Slab" pitchFamily="2" charset="0"/>
                <a:ea typeface="Roboto Slab" pitchFamily="2" charset="0"/>
                <a:cs typeface="Roboto Slab" pitchFamily="2" charset="0"/>
              </a:rPr>
              <a:t>SIX MILLION LIVES</a:t>
            </a:r>
          </a:p>
        </p:txBody>
      </p:sp>
      <p:sp>
        <p:nvSpPr>
          <p:cNvPr id="44" name="Rectangle 43">
            <a:extLst>
              <a:ext uri="{FF2B5EF4-FFF2-40B4-BE49-F238E27FC236}">
                <a16:creationId xmlns:a16="http://schemas.microsoft.com/office/drawing/2014/main" id="{128EA637-C8A9-A282-57FA-88A4F64AAD82}"/>
              </a:ext>
            </a:extLst>
          </p:cNvPr>
          <p:cNvSpPr>
            <a:spLocks/>
          </p:cNvSpPr>
          <p:nvPr/>
        </p:nvSpPr>
        <p:spPr>
          <a:xfrm>
            <a:off x="1459982" y="3100875"/>
            <a:ext cx="2283458" cy="930146"/>
          </a:xfrm>
          <a:prstGeom prst="rect">
            <a:avLst/>
          </a:prstGeom>
          <a:solidFill>
            <a:srgbClr val="AEF8C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dirty="0">
                <a:solidFill>
                  <a:schemeClr val="tx1"/>
                </a:solidFill>
                <a:latin typeface="Roboto Slab" pitchFamily="2" charset="0"/>
                <a:ea typeface="Roboto Slab" pitchFamily="2" charset="0"/>
                <a:cs typeface="Roboto Slab" pitchFamily="2" charset="0"/>
              </a:rPr>
              <a:t>Exceptional people working and volunteering for EEAST</a:t>
            </a:r>
          </a:p>
        </p:txBody>
      </p:sp>
      <p:sp>
        <p:nvSpPr>
          <p:cNvPr id="45" name="Rectangle 44">
            <a:extLst>
              <a:ext uri="{FF2B5EF4-FFF2-40B4-BE49-F238E27FC236}">
                <a16:creationId xmlns:a16="http://schemas.microsoft.com/office/drawing/2014/main" id="{5A694C77-E0BC-10F5-83EB-F87FFEF99C82}"/>
              </a:ext>
            </a:extLst>
          </p:cNvPr>
          <p:cNvSpPr>
            <a:spLocks/>
          </p:cNvSpPr>
          <p:nvPr/>
        </p:nvSpPr>
        <p:spPr>
          <a:xfrm>
            <a:off x="8575040" y="3115955"/>
            <a:ext cx="2283460" cy="933529"/>
          </a:xfrm>
          <a:prstGeom prst="rect">
            <a:avLst/>
          </a:prstGeom>
          <a:solidFill>
            <a:srgbClr val="AEF8C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dirty="0">
                <a:solidFill>
                  <a:schemeClr val="tx1"/>
                </a:solidFill>
                <a:latin typeface="Roboto Slab" pitchFamily="2" charset="0"/>
                <a:ea typeface="Roboto Slab" pitchFamily="2" charset="0"/>
                <a:cs typeface="Roboto Slab" pitchFamily="2" charset="0"/>
              </a:rPr>
              <a:t>Innovation and improvement make EEAST a reliable and sustainable partner in health and care</a:t>
            </a:r>
          </a:p>
        </p:txBody>
      </p:sp>
    </p:spTree>
    <p:extLst>
      <p:ext uri="{BB962C8B-B14F-4D97-AF65-F5344CB8AC3E}">
        <p14:creationId xmlns:p14="http://schemas.microsoft.com/office/powerpoint/2010/main" val="58881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3CDC-225C-6BBE-AE98-893651D96B74}"/>
              </a:ext>
            </a:extLst>
          </p:cNvPr>
          <p:cNvSpPr>
            <a:spLocks noGrp="1"/>
          </p:cNvSpPr>
          <p:nvPr>
            <p:ph type="title"/>
          </p:nvPr>
        </p:nvSpPr>
        <p:spPr/>
        <p:txBody>
          <a:bodyPr/>
          <a:lstStyle/>
          <a:p>
            <a:r>
              <a:rPr lang="en-GB" dirty="0">
                <a:solidFill>
                  <a:srgbClr val="00B050"/>
                </a:solidFill>
                <a:latin typeface="Roboto Slab" pitchFamily="2" charset="0"/>
                <a:ea typeface="Roboto Slab" pitchFamily="2" charset="0"/>
                <a:cs typeface="Roboto Slab" pitchFamily="2" charset="0"/>
              </a:rPr>
              <a:t>What next?</a:t>
            </a:r>
          </a:p>
        </p:txBody>
      </p:sp>
      <p:sp>
        <p:nvSpPr>
          <p:cNvPr id="3" name="Content Placeholder 2">
            <a:extLst>
              <a:ext uri="{FF2B5EF4-FFF2-40B4-BE49-F238E27FC236}">
                <a16:creationId xmlns:a16="http://schemas.microsoft.com/office/drawing/2014/main" id="{F0285554-A5EA-D551-D472-9FBD606A267A}"/>
              </a:ext>
            </a:extLst>
          </p:cNvPr>
          <p:cNvSpPr>
            <a:spLocks noGrp="1"/>
          </p:cNvSpPr>
          <p:nvPr>
            <p:ph idx="1"/>
          </p:nvPr>
        </p:nvSpPr>
        <p:spPr/>
        <p:txBody>
          <a:bodyPr/>
          <a:lstStyle/>
          <a:p>
            <a:pPr marL="0" indent="0">
              <a:buNone/>
            </a:pPr>
            <a:r>
              <a:rPr lang="en-GB" sz="1800" kern="100" dirty="0">
                <a:effectLst/>
                <a:latin typeface="Roboto Slab" pitchFamily="2" charset="0"/>
                <a:ea typeface="Roboto Slab" pitchFamily="2" charset="0"/>
                <a:cs typeface="Roboto Slab" pitchFamily="2" charset="0"/>
              </a:rPr>
              <a:t>This </a:t>
            </a:r>
            <a:r>
              <a:rPr lang="en-GB" sz="1800" b="1" kern="100" dirty="0">
                <a:solidFill>
                  <a:srgbClr val="00B050"/>
                </a:solidFill>
                <a:effectLst/>
                <a:latin typeface="Roboto Slab" pitchFamily="2" charset="0"/>
                <a:ea typeface="Roboto Slab" pitchFamily="2" charset="0"/>
                <a:cs typeface="Roboto Slab" pitchFamily="2" charset="0"/>
              </a:rPr>
              <a:t>second </a:t>
            </a:r>
            <a:r>
              <a:rPr lang="en-GB" sz="1800" kern="100" dirty="0">
                <a:effectLst/>
                <a:latin typeface="Roboto Slab" pitchFamily="2" charset="0"/>
                <a:ea typeface="Roboto Slab" pitchFamily="2" charset="0"/>
                <a:cs typeface="Roboto Slab" pitchFamily="2" charset="0"/>
              </a:rPr>
              <a:t>Conversation will be a chance for everyone to check and challenge the draft frameworks. What did we get right? What is wrong? What have we missed? Once all the feedback from the second Conversation is analysed and presented, we’ll use the insights to produce final versions, and start to embed them in </a:t>
            </a:r>
            <a:r>
              <a:rPr lang="en-GB" sz="1800" b="1" kern="100" dirty="0">
                <a:solidFill>
                  <a:srgbClr val="00B050"/>
                </a:solidFill>
                <a:effectLst/>
                <a:latin typeface="Roboto Slab" pitchFamily="2" charset="0"/>
                <a:ea typeface="Roboto Slab" pitchFamily="2" charset="0"/>
                <a:cs typeface="Roboto Slab" pitchFamily="2" charset="0"/>
              </a:rPr>
              <a:t>what we do</a:t>
            </a:r>
            <a:r>
              <a:rPr lang="en-GB" sz="1800" b="1" kern="100" dirty="0">
                <a:effectLst/>
                <a:latin typeface="Roboto Slab" pitchFamily="2" charset="0"/>
                <a:ea typeface="Roboto Slab" pitchFamily="2" charset="0"/>
                <a:cs typeface="Roboto Slab" pitchFamily="2" charset="0"/>
              </a:rPr>
              <a:t> </a:t>
            </a:r>
            <a:r>
              <a:rPr lang="en-GB" sz="1800" kern="100" dirty="0">
                <a:effectLst/>
                <a:latin typeface="Roboto Slab" pitchFamily="2" charset="0"/>
                <a:ea typeface="Roboto Slab" pitchFamily="2" charset="0"/>
                <a:cs typeface="Roboto Slab" pitchFamily="2" charset="0"/>
              </a:rPr>
              <a:t>and </a:t>
            </a:r>
            <a:r>
              <a:rPr lang="en-GB" sz="1800" b="1" kern="100" dirty="0">
                <a:solidFill>
                  <a:srgbClr val="00B050"/>
                </a:solidFill>
                <a:effectLst/>
                <a:latin typeface="Roboto Slab" pitchFamily="2" charset="0"/>
                <a:ea typeface="Roboto Slab" pitchFamily="2" charset="0"/>
                <a:cs typeface="Roboto Slab" pitchFamily="2" charset="0"/>
              </a:rPr>
              <a:t>how we do it</a:t>
            </a:r>
            <a:r>
              <a:rPr lang="en-GB" sz="1800" kern="100" dirty="0">
                <a:effectLst/>
                <a:latin typeface="Roboto Slab" pitchFamily="2" charset="0"/>
                <a:ea typeface="Roboto Slab" pitchFamily="2" charset="0"/>
                <a:cs typeface="Roboto Slab" pitchFamily="2" charset="0"/>
              </a:rPr>
              <a:t>.</a:t>
            </a:r>
          </a:p>
          <a:p>
            <a:pPr marL="0" indent="0">
              <a:buNone/>
            </a:pPr>
            <a:endParaRPr lang="en-GB" sz="1800" kern="100" dirty="0">
              <a:effectLst/>
              <a:latin typeface="Roboto Slab" pitchFamily="2" charset="0"/>
              <a:ea typeface="Roboto Slab" pitchFamily="2" charset="0"/>
              <a:cs typeface="Roboto Slab" pitchFamily="2" charset="0"/>
            </a:endParaRPr>
          </a:p>
          <a:p>
            <a:pPr marL="0" indent="0">
              <a:buNone/>
            </a:pPr>
            <a:r>
              <a:rPr lang="en-GB" sz="1800" kern="100" dirty="0">
                <a:latin typeface="Roboto Slab" pitchFamily="2" charset="0"/>
                <a:ea typeface="Roboto Slab" pitchFamily="2" charset="0"/>
                <a:cs typeface="Roboto Slab" pitchFamily="2" charset="0"/>
              </a:rPr>
              <a:t>The General Election means we cannot engage with some really important people outside of EEAST. So, once the election is over and we all know the results we will also be testing our thinking with: </a:t>
            </a:r>
          </a:p>
          <a:p>
            <a:r>
              <a:rPr lang="en-GB" sz="1800" kern="100" dirty="0">
                <a:latin typeface="Roboto Slab" pitchFamily="2" charset="0"/>
                <a:ea typeface="Roboto Slab" pitchFamily="2" charset="0"/>
                <a:cs typeface="Roboto Slab" pitchFamily="2" charset="0"/>
              </a:rPr>
              <a:t>our patients and the public</a:t>
            </a:r>
          </a:p>
          <a:p>
            <a:r>
              <a:rPr lang="en-GB" sz="1800" kern="100" dirty="0">
                <a:latin typeface="Roboto Slab" pitchFamily="2" charset="0"/>
                <a:ea typeface="Roboto Slab" pitchFamily="2" charset="0"/>
                <a:cs typeface="Roboto Slab" pitchFamily="2" charset="0"/>
              </a:rPr>
              <a:t>our partners in health and care across the east of England</a:t>
            </a:r>
          </a:p>
          <a:p>
            <a:r>
              <a:rPr lang="en-GB" sz="1800" kern="100" dirty="0">
                <a:latin typeface="Roboto Slab" pitchFamily="2" charset="0"/>
                <a:ea typeface="Roboto Slab" pitchFamily="2" charset="0"/>
                <a:cs typeface="Roboto Slab" pitchFamily="2" charset="0"/>
              </a:rPr>
              <a:t>our other stakeholders (such as MPs)</a:t>
            </a:r>
          </a:p>
          <a:p>
            <a:pPr marL="0" indent="0">
              <a:buNone/>
            </a:pPr>
            <a:r>
              <a:rPr lang="en-GB" sz="1800" b="1" kern="100" dirty="0">
                <a:solidFill>
                  <a:srgbClr val="00B050"/>
                </a:solidFill>
                <a:latin typeface="Roboto Slab" pitchFamily="2" charset="0"/>
                <a:ea typeface="Roboto Slab" pitchFamily="2" charset="0"/>
                <a:cs typeface="Roboto Slab" pitchFamily="2" charset="0"/>
              </a:rPr>
              <a:t>That might mean we need to make changes after our Conversation with our people</a:t>
            </a:r>
            <a:r>
              <a:rPr lang="en-GB" sz="1800" kern="100" dirty="0">
                <a:latin typeface="Roboto Slab" pitchFamily="2" charset="0"/>
                <a:ea typeface="Roboto Slab" pitchFamily="2" charset="0"/>
                <a:cs typeface="Roboto Slab" pitchFamily="2" charset="0"/>
              </a:rPr>
              <a:t>. </a:t>
            </a:r>
          </a:p>
        </p:txBody>
      </p:sp>
      <p:pic>
        <p:nvPicPr>
          <p:cNvPr id="5" name="Picture 4">
            <a:extLst>
              <a:ext uri="{FF2B5EF4-FFF2-40B4-BE49-F238E27FC236}">
                <a16:creationId xmlns:a16="http://schemas.microsoft.com/office/drawing/2014/main" id="{4F40A848-E877-0066-C4E4-0EC8FF44EF22}"/>
              </a:ext>
            </a:extLst>
          </p:cNvPr>
          <p:cNvPicPr>
            <a:picLocks noChangeAspect="1"/>
          </p:cNvPicPr>
          <p:nvPr/>
        </p:nvPicPr>
        <p:blipFill>
          <a:blip r:embed="rId2"/>
          <a:stretch>
            <a:fillRect/>
          </a:stretch>
        </p:blipFill>
        <p:spPr>
          <a:xfrm>
            <a:off x="0" y="5857735"/>
            <a:ext cx="9612066" cy="1000265"/>
          </a:xfrm>
          <a:prstGeom prst="rect">
            <a:avLst/>
          </a:prstGeom>
        </p:spPr>
      </p:pic>
      <p:pic>
        <p:nvPicPr>
          <p:cNvPr id="7" name="Picture 6">
            <a:extLst>
              <a:ext uri="{FF2B5EF4-FFF2-40B4-BE49-F238E27FC236}">
                <a16:creationId xmlns:a16="http://schemas.microsoft.com/office/drawing/2014/main" id="{1EECEE65-6C6D-4CBB-53AE-99AD34459986}"/>
              </a:ext>
            </a:extLst>
          </p:cNvPr>
          <p:cNvPicPr>
            <a:picLocks noChangeAspect="1"/>
          </p:cNvPicPr>
          <p:nvPr/>
        </p:nvPicPr>
        <p:blipFill>
          <a:blip r:embed="rId3"/>
          <a:stretch>
            <a:fillRect/>
          </a:stretch>
        </p:blipFill>
        <p:spPr>
          <a:xfrm>
            <a:off x="9528891" y="5948235"/>
            <a:ext cx="2663109" cy="667718"/>
          </a:xfrm>
          <a:prstGeom prst="rect">
            <a:avLst/>
          </a:prstGeom>
        </p:spPr>
      </p:pic>
      <p:pic>
        <p:nvPicPr>
          <p:cNvPr id="4" name="Picture 3" descr="A logo for the national health service&#10;&#10;Description automatically generated">
            <a:extLst>
              <a:ext uri="{FF2B5EF4-FFF2-40B4-BE49-F238E27FC236}">
                <a16:creationId xmlns:a16="http://schemas.microsoft.com/office/drawing/2014/main" id="{144A5CAC-3AB0-90C3-9996-64E84AF6B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2744" y="0"/>
            <a:ext cx="2189256" cy="1031188"/>
          </a:xfrm>
          <a:prstGeom prst="rect">
            <a:avLst/>
          </a:prstGeom>
        </p:spPr>
      </p:pic>
    </p:spTree>
    <p:extLst>
      <p:ext uri="{BB962C8B-B14F-4D97-AF65-F5344CB8AC3E}">
        <p14:creationId xmlns:p14="http://schemas.microsoft.com/office/powerpoint/2010/main" val="290646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3CDC-225C-6BBE-AE98-893651D96B74}"/>
              </a:ext>
            </a:extLst>
          </p:cNvPr>
          <p:cNvSpPr>
            <a:spLocks noGrp="1"/>
          </p:cNvSpPr>
          <p:nvPr>
            <p:ph type="title"/>
          </p:nvPr>
        </p:nvSpPr>
        <p:spPr/>
        <p:txBody>
          <a:bodyPr/>
          <a:lstStyle/>
          <a:p>
            <a:r>
              <a:rPr lang="en-GB" dirty="0">
                <a:solidFill>
                  <a:srgbClr val="00B050"/>
                </a:solidFill>
                <a:latin typeface="Roboto Slab" pitchFamily="2" charset="0"/>
                <a:ea typeface="Roboto Slab" pitchFamily="2" charset="0"/>
                <a:cs typeface="Roboto Slab" pitchFamily="2" charset="0"/>
              </a:rPr>
              <a:t>How to join in</a:t>
            </a:r>
          </a:p>
        </p:txBody>
      </p:sp>
      <p:sp>
        <p:nvSpPr>
          <p:cNvPr id="3" name="Content Placeholder 2">
            <a:extLst>
              <a:ext uri="{FF2B5EF4-FFF2-40B4-BE49-F238E27FC236}">
                <a16:creationId xmlns:a16="http://schemas.microsoft.com/office/drawing/2014/main" id="{F0285554-A5EA-D551-D472-9FBD606A267A}"/>
              </a:ext>
            </a:extLst>
          </p:cNvPr>
          <p:cNvSpPr>
            <a:spLocks noGrp="1"/>
          </p:cNvSpPr>
          <p:nvPr>
            <p:ph idx="1"/>
          </p:nvPr>
        </p:nvSpPr>
        <p:spPr>
          <a:xfrm>
            <a:off x="838200" y="2141537"/>
            <a:ext cx="6961094" cy="4351338"/>
          </a:xfrm>
        </p:spPr>
        <p:txBody>
          <a:bodyPr/>
          <a:lstStyle/>
          <a:p>
            <a:pPr marL="0" indent="0">
              <a:buNone/>
            </a:pPr>
            <a:r>
              <a:rPr lang="en-GB" sz="1800" b="1" kern="100" dirty="0">
                <a:solidFill>
                  <a:srgbClr val="00B050"/>
                </a:solidFill>
                <a:effectLst/>
                <a:latin typeface="Roboto Slab" pitchFamily="2" charset="0"/>
                <a:ea typeface="Roboto Slab" pitchFamily="2" charset="0"/>
                <a:cs typeface="Roboto Slab" pitchFamily="2" charset="0"/>
              </a:rPr>
              <a:t>Volunteers and bank staff:</a:t>
            </a:r>
            <a:r>
              <a:rPr lang="en-GB" sz="1800" kern="100" dirty="0">
                <a:effectLst/>
                <a:latin typeface="Roboto Slab" pitchFamily="2" charset="0"/>
                <a:ea typeface="Roboto Slab" pitchFamily="2" charset="0"/>
                <a:cs typeface="Roboto Slab" pitchFamily="2" charset="0"/>
              </a:rPr>
              <a:t> you will need to register first, if you haven’t already, at </a:t>
            </a:r>
            <a:r>
              <a:rPr lang="en-GB" sz="1800" b="1" kern="100" dirty="0" err="1">
                <a:solidFill>
                  <a:srgbClr val="00B050"/>
                </a:solidFill>
                <a:effectLst/>
                <a:latin typeface="Roboto Slab" pitchFamily="2" charset="0"/>
                <a:ea typeface="Roboto Slab" pitchFamily="2" charset="0"/>
                <a:cs typeface="Roboto Slab" pitchFamily="2" charset="0"/>
              </a:rPr>
              <a:t>eeast.clevertogether</a:t>
            </a:r>
            <a:r>
              <a:rPr lang="en-GB" sz="1800" b="1" kern="100" dirty="0">
                <a:solidFill>
                  <a:srgbClr val="00B050"/>
                </a:solidFill>
                <a:effectLst/>
                <a:latin typeface="Roboto Slab" pitchFamily="2" charset="0"/>
                <a:ea typeface="Roboto Slab" pitchFamily="2" charset="0"/>
                <a:cs typeface="Roboto Slab" pitchFamily="2" charset="0"/>
              </a:rPr>
              <a:t>/signup</a:t>
            </a:r>
            <a:r>
              <a:rPr lang="en-GB" sz="1800" kern="100" dirty="0">
                <a:effectLst/>
                <a:latin typeface="Roboto Slab" pitchFamily="2" charset="0"/>
                <a:ea typeface="Roboto Slab" pitchFamily="2" charset="0"/>
                <a:cs typeface="Roboto Slab" pitchFamily="2" charset="0"/>
              </a:rPr>
              <a:t>. You will then be sent your login details to the email address you give. </a:t>
            </a:r>
          </a:p>
          <a:p>
            <a:pPr marL="0" indent="0">
              <a:buNone/>
            </a:pPr>
            <a:endParaRPr lang="en-GB" sz="1800" kern="100" dirty="0">
              <a:effectLst/>
              <a:latin typeface="Roboto Slab" pitchFamily="2" charset="0"/>
              <a:ea typeface="Roboto Slab" pitchFamily="2" charset="0"/>
              <a:cs typeface="Roboto Slab" pitchFamily="2" charset="0"/>
            </a:endParaRPr>
          </a:p>
          <a:p>
            <a:pPr marL="0" indent="0">
              <a:buNone/>
            </a:pPr>
            <a:r>
              <a:rPr lang="en-GB" sz="1800" b="1" kern="100" dirty="0">
                <a:solidFill>
                  <a:srgbClr val="00B050"/>
                </a:solidFill>
                <a:effectLst/>
                <a:latin typeface="Roboto Slab" pitchFamily="2" charset="0"/>
                <a:ea typeface="Roboto Slab" pitchFamily="2" charset="0"/>
                <a:cs typeface="Roboto Slab" pitchFamily="2" charset="0"/>
              </a:rPr>
              <a:t>Employees:</a:t>
            </a:r>
            <a:r>
              <a:rPr lang="en-GB" sz="1800" kern="100" dirty="0">
                <a:effectLst/>
                <a:latin typeface="Roboto Slab" pitchFamily="2" charset="0"/>
                <a:ea typeface="Roboto Slab" pitchFamily="2" charset="0"/>
                <a:cs typeface="Roboto Slab" pitchFamily="2" charset="0"/>
              </a:rPr>
              <a:t> you should have an email in your work account with your login details. </a:t>
            </a:r>
          </a:p>
          <a:p>
            <a:pPr marL="0" indent="0">
              <a:buNone/>
            </a:pPr>
            <a:endParaRPr lang="en-GB" sz="1800" kern="100" dirty="0">
              <a:latin typeface="Roboto Slab" pitchFamily="2" charset="0"/>
              <a:ea typeface="Roboto Slab" pitchFamily="2" charset="0"/>
              <a:cs typeface="Roboto Slab" pitchFamily="2" charset="0"/>
            </a:endParaRPr>
          </a:p>
          <a:p>
            <a:pPr marL="0" indent="0">
              <a:buNone/>
            </a:pPr>
            <a:r>
              <a:rPr lang="en-GB" sz="1800" kern="100" dirty="0">
                <a:effectLst/>
                <a:latin typeface="Roboto Slab" pitchFamily="2" charset="0"/>
                <a:ea typeface="Roboto Slab" pitchFamily="2" charset="0"/>
                <a:cs typeface="Roboto Slab" pitchFamily="2" charset="0"/>
              </a:rPr>
              <a:t>Any problems (e.g</a:t>
            </a:r>
            <a:r>
              <a:rPr lang="en-GB" sz="1800" kern="100" dirty="0">
                <a:latin typeface="Roboto Slab" pitchFamily="2" charset="0"/>
                <a:ea typeface="Roboto Slab" pitchFamily="2" charset="0"/>
                <a:cs typeface="Roboto Slab" pitchFamily="2" charset="0"/>
              </a:rPr>
              <a:t>. </a:t>
            </a:r>
            <a:r>
              <a:rPr lang="en-GB" sz="1800" kern="100" dirty="0">
                <a:effectLst/>
                <a:latin typeface="Roboto Slab" pitchFamily="2" charset="0"/>
                <a:ea typeface="Roboto Slab" pitchFamily="2" charset="0"/>
                <a:cs typeface="Roboto Slab" pitchFamily="2" charset="0"/>
              </a:rPr>
              <a:t>no email, can’t register, wondering how to contribute, questions about anonymity) you can email </a:t>
            </a:r>
            <a:r>
              <a:rPr lang="en-GB" sz="1800" b="1" kern="100" dirty="0">
                <a:solidFill>
                  <a:srgbClr val="00B050"/>
                </a:solidFill>
                <a:effectLst/>
                <a:latin typeface="Roboto Slab" pitchFamily="2" charset="0"/>
                <a:ea typeface="Roboto Slab" pitchFamily="2" charset="0"/>
                <a:cs typeface="Roboto Slab" pitchFamily="2" charset="0"/>
              </a:rPr>
              <a:t>support@clevertogether.com</a:t>
            </a:r>
          </a:p>
          <a:p>
            <a:endParaRPr lang="en-GB" dirty="0"/>
          </a:p>
        </p:txBody>
      </p:sp>
      <p:pic>
        <p:nvPicPr>
          <p:cNvPr id="5" name="Picture 4">
            <a:extLst>
              <a:ext uri="{FF2B5EF4-FFF2-40B4-BE49-F238E27FC236}">
                <a16:creationId xmlns:a16="http://schemas.microsoft.com/office/drawing/2014/main" id="{4F40A848-E877-0066-C4E4-0EC8FF44EF22}"/>
              </a:ext>
            </a:extLst>
          </p:cNvPr>
          <p:cNvPicPr>
            <a:picLocks noChangeAspect="1"/>
          </p:cNvPicPr>
          <p:nvPr/>
        </p:nvPicPr>
        <p:blipFill>
          <a:blip r:embed="rId2"/>
          <a:stretch>
            <a:fillRect/>
          </a:stretch>
        </p:blipFill>
        <p:spPr>
          <a:xfrm>
            <a:off x="0" y="5857735"/>
            <a:ext cx="9612066" cy="1000265"/>
          </a:xfrm>
          <a:prstGeom prst="rect">
            <a:avLst/>
          </a:prstGeom>
        </p:spPr>
      </p:pic>
      <p:pic>
        <p:nvPicPr>
          <p:cNvPr id="7" name="Picture 6">
            <a:extLst>
              <a:ext uri="{FF2B5EF4-FFF2-40B4-BE49-F238E27FC236}">
                <a16:creationId xmlns:a16="http://schemas.microsoft.com/office/drawing/2014/main" id="{1EECEE65-6C6D-4CBB-53AE-99AD34459986}"/>
              </a:ext>
            </a:extLst>
          </p:cNvPr>
          <p:cNvPicPr>
            <a:picLocks noChangeAspect="1"/>
          </p:cNvPicPr>
          <p:nvPr/>
        </p:nvPicPr>
        <p:blipFill>
          <a:blip r:embed="rId3"/>
          <a:stretch>
            <a:fillRect/>
          </a:stretch>
        </p:blipFill>
        <p:spPr>
          <a:xfrm>
            <a:off x="9528891" y="5948235"/>
            <a:ext cx="2663109" cy="667718"/>
          </a:xfrm>
          <a:prstGeom prst="rect">
            <a:avLst/>
          </a:prstGeom>
        </p:spPr>
      </p:pic>
      <p:sp>
        <p:nvSpPr>
          <p:cNvPr id="6" name="TextBox 5">
            <a:extLst>
              <a:ext uri="{FF2B5EF4-FFF2-40B4-BE49-F238E27FC236}">
                <a16:creationId xmlns:a16="http://schemas.microsoft.com/office/drawing/2014/main" id="{E8122735-4B6A-E9BB-BEDC-B71BEF4F9492}"/>
              </a:ext>
            </a:extLst>
          </p:cNvPr>
          <p:cNvSpPr txBox="1"/>
          <p:nvPr/>
        </p:nvSpPr>
        <p:spPr>
          <a:xfrm>
            <a:off x="6965577" y="2388761"/>
            <a:ext cx="6096000" cy="2031325"/>
          </a:xfrm>
          <a:prstGeom prst="rect">
            <a:avLst/>
          </a:prstGeom>
          <a:noFill/>
        </p:spPr>
        <p:txBody>
          <a:bodyPr wrap="square">
            <a:spAutoFit/>
          </a:bodyPr>
          <a:lstStyle/>
          <a:p>
            <a:pPr algn="ctr"/>
            <a:r>
              <a:rPr lang="en-GB" sz="1800" b="1" dirty="0">
                <a:latin typeface="Roboto Slab" pitchFamily="2" charset="0"/>
                <a:ea typeface="Roboto Slab" pitchFamily="2" charset="0"/>
                <a:cs typeface="Roboto Slab" pitchFamily="2" charset="0"/>
              </a:rPr>
              <a:t>Live from </a:t>
            </a:r>
          </a:p>
          <a:p>
            <a:pPr algn="ctr"/>
            <a:r>
              <a:rPr lang="en-GB" sz="1800" b="1" dirty="0">
                <a:solidFill>
                  <a:srgbClr val="00B050"/>
                </a:solidFill>
                <a:latin typeface="Roboto Slab" pitchFamily="2" charset="0"/>
                <a:ea typeface="Roboto Slab" pitchFamily="2" charset="0"/>
                <a:cs typeface="Roboto Slab" pitchFamily="2" charset="0"/>
              </a:rPr>
              <a:t>11 June</a:t>
            </a:r>
            <a:r>
              <a:rPr lang="en-GB" sz="1800" b="1" dirty="0">
                <a:latin typeface="Roboto Slab" pitchFamily="2" charset="0"/>
                <a:ea typeface="Roboto Slab" pitchFamily="2" charset="0"/>
                <a:cs typeface="Roboto Slab" pitchFamily="2" charset="0"/>
              </a:rPr>
              <a:t> </a:t>
            </a:r>
          </a:p>
          <a:p>
            <a:pPr algn="ctr"/>
            <a:r>
              <a:rPr lang="en-GB" sz="1600" dirty="0">
                <a:latin typeface="Roboto Slab" pitchFamily="2" charset="0"/>
                <a:ea typeface="Roboto Slab" pitchFamily="2" charset="0"/>
                <a:cs typeface="Roboto Slab" pitchFamily="2" charset="0"/>
              </a:rPr>
              <a:t>to</a:t>
            </a:r>
            <a:r>
              <a:rPr lang="en-GB" sz="1800" dirty="0">
                <a:latin typeface="Roboto Slab" pitchFamily="2" charset="0"/>
                <a:ea typeface="Roboto Slab" pitchFamily="2" charset="0"/>
                <a:cs typeface="Roboto Slab" pitchFamily="2" charset="0"/>
              </a:rPr>
              <a:t> </a:t>
            </a:r>
          </a:p>
          <a:p>
            <a:pPr algn="ctr"/>
            <a:r>
              <a:rPr lang="en-GB" sz="1800" b="1" dirty="0">
                <a:solidFill>
                  <a:srgbClr val="00B050"/>
                </a:solidFill>
                <a:latin typeface="Roboto Slab" pitchFamily="2" charset="0"/>
                <a:ea typeface="Roboto Slab" pitchFamily="2" charset="0"/>
                <a:cs typeface="Roboto Slab" pitchFamily="2" charset="0"/>
              </a:rPr>
              <a:t>25 June</a:t>
            </a:r>
            <a:endParaRPr lang="en-GB" sz="1800" b="1" dirty="0">
              <a:solidFill>
                <a:srgbClr val="00B050"/>
              </a:solidFill>
            </a:endParaRPr>
          </a:p>
          <a:p>
            <a:pPr algn="ctr"/>
            <a:endParaRPr lang="en-GB" sz="1800" b="1" dirty="0">
              <a:solidFill>
                <a:srgbClr val="00B050"/>
              </a:solidFill>
            </a:endParaRPr>
          </a:p>
          <a:p>
            <a:pPr algn="ctr"/>
            <a:r>
              <a:rPr lang="en-GB" sz="1800" b="1" dirty="0">
                <a:latin typeface="Roboto Slab" pitchFamily="2" charset="0"/>
                <a:ea typeface="Roboto Slab" pitchFamily="2" charset="0"/>
                <a:cs typeface="Roboto Slab" pitchFamily="2" charset="0"/>
              </a:rPr>
              <a:t>Join the Conversation at</a:t>
            </a:r>
          </a:p>
          <a:p>
            <a:pPr algn="ctr"/>
            <a:r>
              <a:rPr lang="en-GB" sz="1800" b="1" dirty="0">
                <a:solidFill>
                  <a:srgbClr val="00B050"/>
                </a:solidFill>
                <a:latin typeface="Roboto Slab" pitchFamily="2" charset="0"/>
                <a:ea typeface="Roboto Slab" pitchFamily="2" charset="0"/>
                <a:cs typeface="Roboto Slab" pitchFamily="2" charset="0"/>
              </a:rPr>
              <a:t>eeast.clevertogether.com</a:t>
            </a:r>
          </a:p>
        </p:txBody>
      </p:sp>
      <p:pic>
        <p:nvPicPr>
          <p:cNvPr id="4" name="Picture 3" descr="A logo for the national health service&#10;&#10;Description automatically generated">
            <a:extLst>
              <a:ext uri="{FF2B5EF4-FFF2-40B4-BE49-F238E27FC236}">
                <a16:creationId xmlns:a16="http://schemas.microsoft.com/office/drawing/2014/main" id="{A74EC2D4-6733-75A2-8094-91DEB7061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2744" y="0"/>
            <a:ext cx="2189256" cy="1031188"/>
          </a:xfrm>
          <a:prstGeom prst="rect">
            <a:avLst/>
          </a:prstGeom>
        </p:spPr>
      </p:pic>
    </p:spTree>
    <p:extLst>
      <p:ext uri="{BB962C8B-B14F-4D97-AF65-F5344CB8AC3E}">
        <p14:creationId xmlns:p14="http://schemas.microsoft.com/office/powerpoint/2010/main" val="136654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3CDC-225C-6BBE-AE98-893651D96B74}"/>
              </a:ext>
            </a:extLst>
          </p:cNvPr>
          <p:cNvSpPr>
            <a:spLocks noGrp="1"/>
          </p:cNvSpPr>
          <p:nvPr>
            <p:ph type="title"/>
          </p:nvPr>
        </p:nvSpPr>
        <p:spPr/>
        <p:txBody>
          <a:bodyPr/>
          <a:lstStyle/>
          <a:p>
            <a:r>
              <a:rPr lang="en-GB" dirty="0">
                <a:solidFill>
                  <a:srgbClr val="00B050"/>
                </a:solidFill>
                <a:latin typeface="Roboto Slab" pitchFamily="2" charset="0"/>
                <a:ea typeface="Roboto Slab" pitchFamily="2" charset="0"/>
                <a:cs typeface="Roboto Slab" pitchFamily="2" charset="0"/>
              </a:rPr>
              <a:t>Our ask of you</a:t>
            </a:r>
          </a:p>
        </p:txBody>
      </p:sp>
      <p:sp>
        <p:nvSpPr>
          <p:cNvPr id="3" name="Content Placeholder 2">
            <a:extLst>
              <a:ext uri="{FF2B5EF4-FFF2-40B4-BE49-F238E27FC236}">
                <a16:creationId xmlns:a16="http://schemas.microsoft.com/office/drawing/2014/main" id="{F0285554-A5EA-D551-D472-9FBD606A267A}"/>
              </a:ext>
            </a:extLst>
          </p:cNvPr>
          <p:cNvSpPr>
            <a:spLocks noGrp="1"/>
          </p:cNvSpPr>
          <p:nvPr>
            <p:ph idx="1"/>
          </p:nvPr>
        </p:nvSpPr>
        <p:spPr>
          <a:xfrm>
            <a:off x="666178" y="1781188"/>
            <a:ext cx="10515599" cy="4351338"/>
          </a:xfrm>
        </p:spPr>
        <p:txBody>
          <a:bodyPr/>
          <a:lstStyle/>
          <a:p>
            <a:pPr marL="0" indent="0">
              <a:buNone/>
            </a:pPr>
            <a:r>
              <a:rPr lang="en-GB" sz="1800" b="1" kern="100" dirty="0">
                <a:solidFill>
                  <a:srgbClr val="00B050"/>
                </a:solidFill>
                <a:effectLst/>
                <a:latin typeface="Roboto Slab" pitchFamily="2" charset="0"/>
                <a:ea typeface="Roboto Slab" pitchFamily="2" charset="0"/>
                <a:cs typeface="Roboto Slab" pitchFamily="2" charset="0"/>
              </a:rPr>
              <a:t>Join the Conversation: </a:t>
            </a:r>
            <a:r>
              <a:rPr lang="en-GB" sz="1800" kern="100" dirty="0">
                <a:effectLst/>
                <a:latin typeface="Roboto Slab" pitchFamily="2" charset="0"/>
                <a:ea typeface="Roboto Slab" pitchFamily="2" charset="0"/>
                <a:cs typeface="Roboto Slab" pitchFamily="2" charset="0"/>
              </a:rPr>
              <a:t>Make the time to join in yourself. Vote and comment on the drafts so we can improve them with your input. </a:t>
            </a:r>
          </a:p>
          <a:p>
            <a:pPr marL="0" indent="0">
              <a:buNone/>
            </a:pPr>
            <a:endParaRPr lang="en-GB" sz="1800" kern="100" dirty="0">
              <a:effectLst/>
              <a:latin typeface="Roboto Slab" pitchFamily="2" charset="0"/>
              <a:ea typeface="Roboto Slab" pitchFamily="2" charset="0"/>
              <a:cs typeface="Roboto Slab" pitchFamily="2" charset="0"/>
            </a:endParaRPr>
          </a:p>
          <a:p>
            <a:pPr marL="0" indent="0">
              <a:buNone/>
            </a:pPr>
            <a:r>
              <a:rPr lang="en-GB" sz="1800" b="1" kern="100" dirty="0">
                <a:solidFill>
                  <a:srgbClr val="00B050"/>
                </a:solidFill>
                <a:effectLst/>
                <a:latin typeface="Roboto Slab" pitchFamily="2" charset="0"/>
                <a:ea typeface="Roboto Slab" pitchFamily="2" charset="0"/>
                <a:cs typeface="Roboto Slab" pitchFamily="2" charset="0"/>
              </a:rPr>
              <a:t>Let people know that you have contributed: </a:t>
            </a:r>
            <a:r>
              <a:rPr lang="en-GB" sz="1800" kern="100" dirty="0">
                <a:effectLst/>
                <a:latin typeface="Roboto Slab" pitchFamily="2" charset="0"/>
                <a:ea typeface="Roboto Slab" pitchFamily="2" charset="0"/>
                <a:cs typeface="Roboto Slab" pitchFamily="2" charset="0"/>
              </a:rPr>
              <a:t>Showing your colleagues that this is important will help them make the choice to participate. Tell people in your meetings and calls that you’ve participated. </a:t>
            </a:r>
            <a:endParaRPr lang="en-GB" sz="1800" kern="100" dirty="0">
              <a:latin typeface="Roboto Slab" pitchFamily="2" charset="0"/>
              <a:ea typeface="Roboto Slab" pitchFamily="2" charset="0"/>
              <a:cs typeface="Roboto Slab" pitchFamily="2" charset="0"/>
            </a:endParaRPr>
          </a:p>
          <a:p>
            <a:pPr marL="0" indent="0">
              <a:buNone/>
            </a:pPr>
            <a:endParaRPr lang="en-GB" sz="1800" kern="100" dirty="0">
              <a:effectLst/>
              <a:latin typeface="Roboto Slab" pitchFamily="2" charset="0"/>
              <a:ea typeface="Roboto Slab" pitchFamily="2" charset="0"/>
              <a:cs typeface="Roboto Slab" pitchFamily="2" charset="0"/>
            </a:endParaRPr>
          </a:p>
          <a:p>
            <a:pPr marL="0" indent="0">
              <a:buNone/>
            </a:pPr>
            <a:r>
              <a:rPr lang="en-GB" sz="1800" b="1" kern="100" dirty="0">
                <a:solidFill>
                  <a:srgbClr val="00B050"/>
                </a:solidFill>
                <a:effectLst/>
                <a:latin typeface="Roboto Slab" pitchFamily="2" charset="0"/>
                <a:ea typeface="Roboto Slab" pitchFamily="2" charset="0"/>
                <a:cs typeface="Roboto Slab" pitchFamily="2" charset="0"/>
              </a:rPr>
              <a:t>Encourage others to join: </a:t>
            </a:r>
            <a:r>
              <a:rPr lang="en-GB" sz="1800" kern="100" dirty="0">
                <a:effectLst/>
                <a:latin typeface="Roboto Slab" pitchFamily="2" charset="0"/>
                <a:ea typeface="Roboto Slab" pitchFamily="2" charset="0"/>
                <a:cs typeface="Roboto Slab" pitchFamily="2" charset="0"/>
              </a:rPr>
              <a:t>Use the slides we’ve prepared, and any opportunities you have in meetings to encourage people to join the Conversation. We want to hear from everyone. </a:t>
            </a:r>
          </a:p>
          <a:p>
            <a:pPr marL="0" indent="0">
              <a:buNone/>
            </a:pPr>
            <a:endParaRPr lang="en-GB" sz="1800" kern="100" dirty="0">
              <a:latin typeface="Roboto Slab" pitchFamily="2" charset="0"/>
              <a:ea typeface="Roboto Slab" pitchFamily="2" charset="0"/>
              <a:cs typeface="Roboto Slab" pitchFamily="2" charset="0"/>
            </a:endParaRPr>
          </a:p>
          <a:p>
            <a:pPr marL="0" indent="0">
              <a:buNone/>
            </a:pPr>
            <a:r>
              <a:rPr lang="en-GB" sz="1800" b="1" kern="100" dirty="0">
                <a:solidFill>
                  <a:srgbClr val="00B050"/>
                </a:solidFill>
                <a:effectLst/>
                <a:latin typeface="Roboto Slab" pitchFamily="2" charset="0"/>
                <a:ea typeface="Roboto Slab" pitchFamily="2" charset="0"/>
                <a:cs typeface="Roboto Slab" pitchFamily="2" charset="0"/>
              </a:rPr>
              <a:t>Direct people to </a:t>
            </a:r>
            <a:r>
              <a:rPr lang="en-GB" sz="1800" b="1" kern="100" dirty="0">
                <a:solidFill>
                  <a:srgbClr val="00B050"/>
                </a:solidFill>
                <a:effectLst/>
                <a:latin typeface="Roboto Slab" pitchFamily="2" charset="0"/>
                <a:ea typeface="Roboto Slab" pitchFamily="2" charset="0"/>
                <a:cs typeface="Roboto Slab" pitchFamily="2" charset="0"/>
                <a:hlinkClick r:id="rId2"/>
              </a:rPr>
              <a:t>support@clevertogether.com</a:t>
            </a:r>
            <a:r>
              <a:rPr lang="en-GB" sz="1800" b="1" kern="100" dirty="0">
                <a:solidFill>
                  <a:srgbClr val="00B050"/>
                </a:solidFill>
                <a:effectLst/>
                <a:latin typeface="Roboto Slab" pitchFamily="2" charset="0"/>
                <a:ea typeface="Roboto Slab" pitchFamily="2" charset="0"/>
                <a:cs typeface="Roboto Slab" pitchFamily="2" charset="0"/>
              </a:rPr>
              <a:t>: </a:t>
            </a:r>
            <a:r>
              <a:rPr lang="en-GB" sz="1800" kern="100" dirty="0">
                <a:effectLst/>
                <a:latin typeface="Roboto Slab" pitchFamily="2" charset="0"/>
                <a:ea typeface="Roboto Slab" pitchFamily="2" charset="0"/>
                <a:cs typeface="Roboto Slab" pitchFamily="2" charset="0"/>
              </a:rPr>
              <a:t>if they are have questions or problems.</a:t>
            </a:r>
            <a:endParaRPr lang="en-GB" sz="1800" b="1" kern="100" dirty="0">
              <a:solidFill>
                <a:srgbClr val="00B050"/>
              </a:solidFill>
              <a:effectLst/>
              <a:latin typeface="Roboto Slab" pitchFamily="2" charset="0"/>
              <a:ea typeface="Roboto Slab" pitchFamily="2" charset="0"/>
              <a:cs typeface="Roboto Slab" pitchFamily="2" charset="0"/>
            </a:endParaRPr>
          </a:p>
          <a:p>
            <a:endParaRPr lang="en-GB" dirty="0"/>
          </a:p>
        </p:txBody>
      </p:sp>
      <p:pic>
        <p:nvPicPr>
          <p:cNvPr id="5" name="Picture 4">
            <a:extLst>
              <a:ext uri="{FF2B5EF4-FFF2-40B4-BE49-F238E27FC236}">
                <a16:creationId xmlns:a16="http://schemas.microsoft.com/office/drawing/2014/main" id="{4F40A848-E877-0066-C4E4-0EC8FF44EF22}"/>
              </a:ext>
            </a:extLst>
          </p:cNvPr>
          <p:cNvPicPr>
            <a:picLocks noChangeAspect="1"/>
          </p:cNvPicPr>
          <p:nvPr/>
        </p:nvPicPr>
        <p:blipFill>
          <a:blip r:embed="rId3"/>
          <a:stretch>
            <a:fillRect/>
          </a:stretch>
        </p:blipFill>
        <p:spPr>
          <a:xfrm>
            <a:off x="0" y="5857735"/>
            <a:ext cx="9612066" cy="1000265"/>
          </a:xfrm>
          <a:prstGeom prst="rect">
            <a:avLst/>
          </a:prstGeom>
        </p:spPr>
      </p:pic>
      <p:pic>
        <p:nvPicPr>
          <p:cNvPr id="7" name="Picture 6">
            <a:extLst>
              <a:ext uri="{FF2B5EF4-FFF2-40B4-BE49-F238E27FC236}">
                <a16:creationId xmlns:a16="http://schemas.microsoft.com/office/drawing/2014/main" id="{1EECEE65-6C6D-4CBB-53AE-99AD34459986}"/>
              </a:ext>
            </a:extLst>
          </p:cNvPr>
          <p:cNvPicPr>
            <a:picLocks noChangeAspect="1"/>
          </p:cNvPicPr>
          <p:nvPr/>
        </p:nvPicPr>
        <p:blipFill>
          <a:blip r:embed="rId4"/>
          <a:stretch>
            <a:fillRect/>
          </a:stretch>
        </p:blipFill>
        <p:spPr>
          <a:xfrm>
            <a:off x="9528891" y="5948235"/>
            <a:ext cx="2663109" cy="667718"/>
          </a:xfrm>
          <a:prstGeom prst="rect">
            <a:avLst/>
          </a:prstGeom>
        </p:spPr>
      </p:pic>
      <p:pic>
        <p:nvPicPr>
          <p:cNvPr id="10" name="Picture 9" descr="A logo for the national health service&#10;&#10;Description automatically generated">
            <a:extLst>
              <a:ext uri="{FF2B5EF4-FFF2-40B4-BE49-F238E27FC236}">
                <a16:creationId xmlns:a16="http://schemas.microsoft.com/office/drawing/2014/main" id="{F6D9A5C3-6402-1658-BF3E-B5785223E0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2744" y="0"/>
            <a:ext cx="2189256" cy="1031188"/>
          </a:xfrm>
          <a:prstGeom prst="rect">
            <a:avLst/>
          </a:prstGeom>
        </p:spPr>
      </p:pic>
    </p:spTree>
    <p:extLst>
      <p:ext uri="{BB962C8B-B14F-4D97-AF65-F5344CB8AC3E}">
        <p14:creationId xmlns:p14="http://schemas.microsoft.com/office/powerpoint/2010/main" val="329347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miling with glasses&#10;&#10;Description automatically generated with medium confidence">
            <a:extLst>
              <a:ext uri="{FF2B5EF4-FFF2-40B4-BE49-F238E27FC236}">
                <a16:creationId xmlns:a16="http://schemas.microsoft.com/office/drawing/2014/main" id="{D22A399A-3E5B-EA1F-AA95-18F0B09E86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descr="A logo for the national health service&#10;&#10;Description automatically generated">
            <a:extLst>
              <a:ext uri="{FF2B5EF4-FFF2-40B4-BE49-F238E27FC236}">
                <a16:creationId xmlns:a16="http://schemas.microsoft.com/office/drawing/2014/main" id="{479B886F-5A40-BF67-5867-E83578FB69C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989733" y="106456"/>
            <a:ext cx="3202267" cy="1508339"/>
          </a:xfrm>
          <a:prstGeom prst="rect">
            <a:avLst/>
          </a:prstGeom>
        </p:spPr>
      </p:pic>
    </p:spTree>
    <p:extLst>
      <p:ext uri="{BB962C8B-B14F-4D97-AF65-F5344CB8AC3E}">
        <p14:creationId xmlns:p14="http://schemas.microsoft.com/office/powerpoint/2010/main" val="3868091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35E998BF89C24293497378239C7314" ma:contentTypeVersion="19" ma:contentTypeDescription="Create a new document." ma:contentTypeScope="" ma:versionID="bb8d7c475887f726f94c21218ec92549">
  <xsd:schema xmlns:xsd="http://www.w3.org/2001/XMLSchema" xmlns:xs="http://www.w3.org/2001/XMLSchema" xmlns:p="http://schemas.microsoft.com/office/2006/metadata/properties" xmlns:ns2="4a3f314a-fd67-4877-bb38-5bcad2045c2a" xmlns:ns3="6cf8b393-ac83-4c1b-9b82-fcd2eeefbd68" targetNamespace="http://schemas.microsoft.com/office/2006/metadata/properties" ma:root="true" ma:fieldsID="a6e179daf67ac9bcde5f05772debacaa" ns2:_="" ns3:_="">
    <xsd:import namespace="4a3f314a-fd67-4877-bb38-5bcad2045c2a"/>
    <xsd:import namespace="6cf8b393-ac83-4c1b-9b82-fcd2eeefbd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3f314a-fd67-4877-bb38-5bcad2045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dfe93f3-8a49-443f-ad6c-333b98c85746"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f8b393-ac83-4c1b-9b82-fcd2eeefbd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585222-40ff-4307-aa67-9b4bcaab7b13}" ma:internalName="TaxCatchAll" ma:showField="CatchAllData" ma:web="6cf8b393-ac83-4c1b-9b82-fcd2eeefbd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4a3f314a-fd67-4877-bb38-5bcad2045c2a" xsi:nil="true"/>
    <TaxCatchAll xmlns="6cf8b393-ac83-4c1b-9b82-fcd2eeefbd68" xsi:nil="true"/>
    <lcf76f155ced4ddcb4097134ff3c332f xmlns="4a3f314a-fd67-4877-bb38-5bcad2045c2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F67B98-7874-4BDE-960A-1F356B5FB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3f314a-fd67-4877-bb38-5bcad2045c2a"/>
    <ds:schemaRef ds:uri="6cf8b393-ac83-4c1b-9b82-fcd2eeefbd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52BD9-B49C-4473-A8B2-5D3CD1B5C3A7}">
  <ds:schemaRefs>
    <ds:schemaRef ds:uri="http://schemas.microsoft.com/sharepoint/v3/contenttype/forms"/>
  </ds:schemaRefs>
</ds:datastoreItem>
</file>

<file path=customXml/itemProps3.xml><?xml version="1.0" encoding="utf-8"?>
<ds:datastoreItem xmlns:ds="http://schemas.openxmlformats.org/officeDocument/2006/customXml" ds:itemID="{3FEEF23D-6670-4BAC-9FEC-8C590A083437}">
  <ds:schemaRefs>
    <ds:schemaRef ds:uri="http://schemas.microsoft.com/office/2006/metadata/properties"/>
    <ds:schemaRef ds:uri="http://schemas.microsoft.com/office/infopath/2007/PartnerControls"/>
    <ds:schemaRef ds:uri="4a3f314a-fd67-4877-bb38-5bcad2045c2a"/>
    <ds:schemaRef ds:uri="6cf8b393-ac83-4c1b-9b82-fcd2eeefbd68"/>
  </ds:schemaRefs>
</ds:datastoreItem>
</file>

<file path=docProps/app.xml><?xml version="1.0" encoding="utf-8"?>
<Properties xmlns="http://schemas.openxmlformats.org/officeDocument/2006/extended-properties" xmlns:vt="http://schemas.openxmlformats.org/officeDocument/2006/docPropsVTypes">
  <TotalTime>1160</TotalTime>
  <Words>1764</Words>
  <Application>Microsoft Office PowerPoint</Application>
  <PresentationFormat>Widescreen</PresentationFormat>
  <Paragraphs>121</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Aptos Display</vt:lpstr>
      <vt:lpstr>Arial</vt:lpstr>
      <vt:lpstr>Calibri</vt:lpstr>
      <vt:lpstr>Open Sans SemiCondensed</vt:lpstr>
      <vt:lpstr>Roboto Slab</vt:lpstr>
      <vt:lpstr>Symbol</vt:lpstr>
      <vt:lpstr>Office Theme</vt:lpstr>
      <vt:lpstr>PowerPoint Presentation</vt:lpstr>
      <vt:lpstr>Why this is important now</vt:lpstr>
      <vt:lpstr>How it works</vt:lpstr>
      <vt:lpstr>PowerPoint Presentation</vt:lpstr>
      <vt:lpstr>What next?</vt:lpstr>
      <vt:lpstr>How to join in</vt:lpstr>
      <vt:lpstr>Our ask of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Osama Ammar</dc:creator>
  <cp:lastModifiedBy>Osama Ammar</cp:lastModifiedBy>
  <cp:revision>2</cp:revision>
  <dcterms:created xsi:type="dcterms:W3CDTF">2024-03-25T14:15:43Z</dcterms:created>
  <dcterms:modified xsi:type="dcterms:W3CDTF">2024-06-11T07:01:16Z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0x0101005335E998BF89C24293497378239C7314</vt:lpwstr>
  </property>
  <property fmtid="{D5CDD505-2E9C-101B-9397-08002B2CF9AE}" pid="3" name="MediaServiceImageTags">
    <vt:lpwstr/>
  </property>
</Properties>
</file>